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61" r:id="rId3"/>
    <p:sldId id="273" r:id="rId4"/>
    <p:sldId id="274" r:id="rId5"/>
    <p:sldId id="298" r:id="rId6"/>
    <p:sldId id="299" r:id="rId7"/>
    <p:sldId id="347" r:id="rId8"/>
    <p:sldId id="300" r:id="rId9"/>
    <p:sldId id="301" r:id="rId10"/>
    <p:sldId id="345" r:id="rId11"/>
    <p:sldId id="333" r:id="rId12"/>
    <p:sldId id="343" r:id="rId13"/>
    <p:sldId id="344" r:id="rId14"/>
    <p:sldId id="290" r:id="rId15"/>
    <p:sldId id="302" r:id="rId16"/>
    <p:sldId id="308" r:id="rId17"/>
    <p:sldId id="271" r:id="rId18"/>
    <p:sldId id="282" r:id="rId19"/>
    <p:sldId id="284" r:id="rId20"/>
    <p:sldId id="286" r:id="rId21"/>
    <p:sldId id="354" r:id="rId22"/>
    <p:sldId id="303" r:id="rId23"/>
    <p:sldId id="329" r:id="rId24"/>
    <p:sldId id="336" r:id="rId25"/>
    <p:sldId id="330" r:id="rId26"/>
    <p:sldId id="304" r:id="rId27"/>
    <p:sldId id="319" r:id="rId28"/>
    <p:sldId id="306" r:id="rId29"/>
    <p:sldId id="326" r:id="rId30"/>
    <p:sldId id="327" r:id="rId31"/>
    <p:sldId id="316" r:id="rId32"/>
    <p:sldId id="309" r:id="rId33"/>
    <p:sldId id="353" r:id="rId34"/>
    <p:sldId id="346" r:id="rId35"/>
    <p:sldId id="351" r:id="rId36"/>
    <p:sldId id="310" r:id="rId37"/>
    <p:sldId id="349" r:id="rId38"/>
    <p:sldId id="312" r:id="rId39"/>
    <p:sldId id="313" r:id="rId40"/>
    <p:sldId id="314" r:id="rId41"/>
    <p:sldId id="311" r:id="rId42"/>
    <p:sldId id="315" r:id="rId43"/>
    <p:sldId id="307" r:id="rId44"/>
    <p:sldId id="328" r:id="rId45"/>
    <p:sldId id="320" r:id="rId46"/>
    <p:sldId id="321" r:id="rId47"/>
    <p:sldId id="338" r:id="rId48"/>
    <p:sldId id="339" r:id="rId49"/>
    <p:sldId id="322" r:id="rId50"/>
    <p:sldId id="323" r:id="rId51"/>
    <p:sldId id="340" r:id="rId52"/>
    <p:sldId id="341" r:id="rId53"/>
    <p:sldId id="342" r:id="rId54"/>
    <p:sldId id="324" r:id="rId55"/>
    <p:sldId id="325" r:id="rId56"/>
    <p:sldId id="289"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99"/>
    <a:srgbClr val="D6009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15" autoAdjust="0"/>
    <p:restoredTop sz="94667" autoAdjust="0"/>
  </p:normalViewPr>
  <p:slideViewPr>
    <p:cSldViewPr>
      <p:cViewPr>
        <p:scale>
          <a:sx n="73" d="100"/>
          <a:sy n="73" d="100"/>
        </p:scale>
        <p:origin x="-420"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EAD09AF4-9893-4D81-8A67-DC65B496EA84}" type="datetimeFigureOut">
              <a:rPr lang="en-US" smtClean="0"/>
              <a:pPr/>
              <a:t>8/4/2011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2FC5C19-BE37-4891-A36F-2F852A235FB8}"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AD09AF4-9893-4D81-8A67-DC65B496EA84}" type="datetimeFigureOut">
              <a:rPr lang="en-US" smtClean="0"/>
              <a:pPr/>
              <a:t>8/4/2011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2FC5C19-BE37-4891-A36F-2F852A235FB8}" type="slidenum">
              <a:rPr lang="en-IN" smtClean="0"/>
              <a:pPr/>
              <a:t>‹#›</a:t>
            </a:fld>
            <a:endParaRPr lang="en-IN"/>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AD09AF4-9893-4D81-8A67-DC65B496EA84}" type="datetimeFigureOut">
              <a:rPr lang="en-US" smtClean="0"/>
              <a:pPr/>
              <a:t>8/4/2011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2FC5C19-BE37-4891-A36F-2F852A235FB8}" type="slidenum">
              <a:rPr lang="en-IN" smtClean="0"/>
              <a:pPr/>
              <a:t>‹#›</a:t>
            </a:fld>
            <a:endParaRPr lang="en-IN"/>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AD09AF4-9893-4D81-8A67-DC65B496EA84}" type="datetimeFigureOut">
              <a:rPr lang="en-US" smtClean="0"/>
              <a:pPr/>
              <a:t>8/4/2011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2FC5C19-BE37-4891-A36F-2F852A235FB8}"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D09AF4-9893-4D81-8A67-DC65B496EA84}" type="datetimeFigureOut">
              <a:rPr lang="en-US" smtClean="0"/>
              <a:pPr/>
              <a:t>8/4/2011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2FC5C19-BE37-4891-A36F-2F852A235FB8}"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EAD09AF4-9893-4D81-8A67-DC65B496EA84}" type="datetimeFigureOut">
              <a:rPr lang="en-US" smtClean="0"/>
              <a:pPr/>
              <a:t>8/4/2011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2FC5C19-BE37-4891-A36F-2F852A235FB8}"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EAD09AF4-9893-4D81-8A67-DC65B496EA84}" type="datetimeFigureOut">
              <a:rPr lang="en-US" smtClean="0"/>
              <a:pPr/>
              <a:t>8/4/2011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A2FC5C19-BE37-4891-A36F-2F852A235FB8}"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EAD09AF4-9893-4D81-8A67-DC65B496EA84}" type="datetimeFigureOut">
              <a:rPr lang="en-US" smtClean="0"/>
              <a:pPr/>
              <a:t>8/4/2011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A2FC5C19-BE37-4891-A36F-2F852A235FB8}"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D09AF4-9893-4D81-8A67-DC65B496EA84}" type="datetimeFigureOut">
              <a:rPr lang="en-US" smtClean="0"/>
              <a:pPr/>
              <a:t>8/4/2011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A2FC5C19-BE37-4891-A36F-2F852A235FB8}" type="slidenum">
              <a:rPr lang="en-IN" smtClean="0"/>
              <a:pPr/>
              <a:t>‹#›</a:t>
            </a:fld>
            <a:endParaRPr lang="en-IN"/>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D09AF4-9893-4D81-8A67-DC65B496EA84}" type="datetimeFigureOut">
              <a:rPr lang="en-US" smtClean="0"/>
              <a:pPr/>
              <a:t>8/4/2011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2FC5C19-BE37-4891-A36F-2F852A235FB8}" type="slidenum">
              <a:rPr lang="en-IN" smtClean="0"/>
              <a:pPr/>
              <a:t>‹#›</a:t>
            </a:fld>
            <a:endParaRPr lang="en-IN"/>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D09AF4-9893-4D81-8A67-DC65B496EA84}" type="datetimeFigureOut">
              <a:rPr lang="en-US" smtClean="0"/>
              <a:pPr/>
              <a:t>8/4/2011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2FC5C19-BE37-4891-A36F-2F852A235FB8}" type="slidenum">
              <a:rPr lang="en-IN" smtClean="0"/>
              <a:pPr/>
              <a:t>‹#›</a:t>
            </a:fld>
            <a:endParaRPr lang="en-IN"/>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7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D09AF4-9893-4D81-8A67-DC65B496EA84}" type="datetimeFigureOut">
              <a:rPr lang="en-US" smtClean="0"/>
              <a:pPr/>
              <a:t>8/4/2011</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FC5C19-BE37-4891-A36F-2F852A235FB8}"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http://www.fhwa.dot.gov/pavement/images/fafig32.gif"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http://www.fhwa.dot.gov/pavement/images/fafig33.gif"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285720" y="2000240"/>
            <a:ext cx="9286940" cy="1754326"/>
          </a:xfrm>
          <a:prstGeom prst="rect">
            <a:avLst/>
          </a:prstGeom>
          <a:noFill/>
        </p:spPr>
        <p:txBody>
          <a:bodyPr wrap="square" rtlCol="0">
            <a:spAutoFit/>
          </a:bodyPr>
          <a:lstStyle/>
          <a:p>
            <a:r>
              <a:rPr lang="en-US" sz="5400" dirty="0" smtClean="0">
                <a:solidFill>
                  <a:srgbClr val="FF0000"/>
                </a:solidFill>
              </a:rPr>
              <a:t>WASTE &amp; RECYCLED MATERIAL</a:t>
            </a:r>
          </a:p>
          <a:p>
            <a:r>
              <a:rPr lang="en-US" sz="5400" dirty="0" smtClean="0">
                <a:solidFill>
                  <a:srgbClr val="FF0000"/>
                </a:solidFill>
              </a:rPr>
              <a:t> IN CONCRETE TECHNOLOGY</a:t>
            </a:r>
            <a:endParaRPr lang="en-IN" sz="5400" dirty="0">
              <a:solidFill>
                <a:srgbClr val="FF0000"/>
              </a:solidFill>
            </a:endParaRPr>
          </a:p>
        </p:txBody>
      </p:sp>
    </p:spTree>
  </p:cSld>
  <p:clrMapOvr>
    <a:masterClrMapping/>
  </p:clrMapOvr>
  <p:transition spd="med" advClick="0"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edge">
                                      <p:cBhvr>
                                        <p:cTn id="7" dur="2000"/>
                                        <p:tgtEl>
                                          <p:spTgt spid="2">
                                            <p:txEl>
                                              <p:pRg st="0" end="0"/>
                                            </p:txEl>
                                          </p:spTgt>
                                        </p:tgtEl>
                                      </p:cBhvr>
                                    </p:animEffect>
                                  </p:childTnLst>
                                </p:cTn>
                              </p:par>
                              <p:par>
                                <p:cTn id="8" presetID="2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edge">
                                      <p:cBhvr>
                                        <p:cTn id="10"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071538" y="214290"/>
            <a:ext cx="7239000" cy="5447645"/>
          </a:xfrm>
          <a:prstGeom prst="rect">
            <a:avLst/>
          </a:prstGeom>
          <a:noFill/>
          <a:ln w="12700" cap="sq">
            <a:noFill/>
            <a:miter lim="800000"/>
            <a:headEnd/>
            <a:tailEnd/>
          </a:ln>
          <a:effectLst/>
        </p:spPr>
        <p:txBody>
          <a:bodyPr>
            <a:spAutoFit/>
          </a:bodyPr>
          <a:lstStyle/>
          <a:p>
            <a:pPr marL="277813" indent="-277813" algn="just" eaLnBrk="1" hangingPunct="1">
              <a:buClr>
                <a:schemeClr val="accent2"/>
              </a:buClr>
              <a:buFont typeface="Wingdings" pitchFamily="2" charset="2"/>
              <a:buNone/>
            </a:pPr>
            <a:r>
              <a:rPr lang="en-US" sz="3600" b="1" u="sng" dirty="0">
                <a:solidFill>
                  <a:srgbClr val="FF0000"/>
                </a:solidFill>
                <a:latin typeface="Times New Roman" pitchFamily="18" charset="0"/>
              </a:rPr>
              <a:t>WHY CHARACTERISTICS?</a:t>
            </a:r>
          </a:p>
          <a:p>
            <a:pPr marL="277813" indent="-277813" algn="just" eaLnBrk="1" hangingPunct="1">
              <a:buClr>
                <a:schemeClr val="accent2"/>
              </a:buClr>
              <a:buFont typeface="Wingdings" pitchFamily="2" charset="2"/>
              <a:buNone/>
            </a:pPr>
            <a:endParaRPr lang="en-US" sz="2400" b="1" dirty="0">
              <a:latin typeface="Times New Roman" pitchFamily="18" charset="0"/>
            </a:endParaRPr>
          </a:p>
          <a:p>
            <a:pPr marL="277813" indent="-277813" algn="just" eaLnBrk="1" hangingPunct="1">
              <a:buClr>
                <a:schemeClr val="accent2"/>
              </a:buClr>
              <a:buFont typeface="Wingdings" pitchFamily="2" charset="2"/>
              <a:buChar char="Ø"/>
            </a:pPr>
            <a:r>
              <a:rPr lang="en-US" sz="2400" b="1" dirty="0" smtClean="0">
                <a:latin typeface="+mj-lt"/>
              </a:rPr>
              <a:t>Not a specially manufactured product  governed by strict rules</a:t>
            </a:r>
            <a:endParaRPr lang="en-US" sz="2400" b="1" dirty="0">
              <a:latin typeface="+mj-lt"/>
            </a:endParaRPr>
          </a:p>
          <a:p>
            <a:pPr marL="277813" indent="-277813" algn="just" eaLnBrk="1" hangingPunct="1">
              <a:buClr>
                <a:schemeClr val="accent2"/>
              </a:buClr>
              <a:buFont typeface="Wingdings" pitchFamily="2" charset="2"/>
              <a:buChar char="Ø"/>
            </a:pPr>
            <a:endParaRPr lang="en-US" sz="2400" b="1" dirty="0">
              <a:latin typeface="+mj-lt"/>
            </a:endParaRPr>
          </a:p>
          <a:p>
            <a:pPr marL="277813" indent="-277813" algn="just" eaLnBrk="1" hangingPunct="1">
              <a:buClr>
                <a:schemeClr val="accent2"/>
              </a:buClr>
              <a:buFont typeface="Wingdings" pitchFamily="2" charset="2"/>
              <a:buChar char="Ø"/>
            </a:pPr>
            <a:r>
              <a:rPr lang="en-US" sz="2400" b="1" dirty="0" smtClean="0">
                <a:latin typeface="+mj-lt"/>
              </a:rPr>
              <a:t>Variation in carbon, particle shape &amp; size distribution, presence of minerals etc..</a:t>
            </a:r>
            <a:endParaRPr lang="en-US" sz="2400" b="1" dirty="0">
              <a:latin typeface="+mj-lt"/>
            </a:endParaRPr>
          </a:p>
          <a:p>
            <a:pPr marL="277813" indent="-277813" algn="just" eaLnBrk="1" hangingPunct="1">
              <a:buClr>
                <a:schemeClr val="accent2"/>
              </a:buClr>
              <a:buFont typeface="Wingdings" pitchFamily="2" charset="2"/>
              <a:buChar char="Ø"/>
            </a:pPr>
            <a:endParaRPr lang="en-US" sz="2400" b="1" dirty="0">
              <a:latin typeface="Times New Roman" pitchFamily="18" charset="0"/>
            </a:endParaRPr>
          </a:p>
          <a:p>
            <a:pPr marL="277813" indent="-277813" algn="just" eaLnBrk="1" hangingPunct="1">
              <a:buClr>
                <a:schemeClr val="accent2"/>
              </a:buClr>
              <a:buFont typeface="Wingdings" pitchFamily="2" charset="2"/>
              <a:buChar char="Ø"/>
            </a:pPr>
            <a:r>
              <a:rPr lang="en-US" sz="2400" b="1" dirty="0" smtClean="0">
                <a:latin typeface="+mj-lt"/>
              </a:rPr>
              <a:t>Exhibits different characteristics with different compounds.</a:t>
            </a:r>
            <a:endParaRPr lang="en-US" sz="2400" b="1" dirty="0">
              <a:latin typeface="+mj-lt"/>
            </a:endParaRPr>
          </a:p>
          <a:p>
            <a:pPr marL="277813" indent="-277813" algn="just" eaLnBrk="1" hangingPunct="1">
              <a:buClr>
                <a:schemeClr val="accent2"/>
              </a:buClr>
              <a:buFont typeface="Wingdings" pitchFamily="2" charset="2"/>
              <a:buChar char="Ø"/>
            </a:pPr>
            <a:endParaRPr lang="en-US" sz="2400" b="1" dirty="0">
              <a:latin typeface="+mj-lt"/>
            </a:endParaRPr>
          </a:p>
          <a:p>
            <a:pPr marL="277813" indent="-277813" algn="just" eaLnBrk="1" hangingPunct="1">
              <a:buClr>
                <a:schemeClr val="accent2"/>
              </a:buClr>
              <a:buFont typeface="Wingdings" pitchFamily="2" charset="2"/>
              <a:buChar char="Ø"/>
            </a:pPr>
            <a:r>
              <a:rPr lang="en-US" sz="2400" b="1" dirty="0" smtClean="0">
                <a:latin typeface="+mj-lt"/>
              </a:rPr>
              <a:t>No proper processing is available.</a:t>
            </a:r>
            <a:endParaRPr lang="en-US" sz="2400" b="1" dirty="0">
              <a:latin typeface="+mj-lt"/>
            </a:endParaRPr>
          </a:p>
          <a:p>
            <a:pPr marL="277813" indent="-277813" algn="just" eaLnBrk="1" hangingPunct="1">
              <a:buClr>
                <a:schemeClr val="accent2"/>
              </a:buClr>
              <a:buFont typeface="Wingdings" pitchFamily="2" charset="2"/>
              <a:buChar char="Ø"/>
            </a:pPr>
            <a:endParaRPr lang="en-US" sz="2400" b="1" dirty="0">
              <a:latin typeface="+mj-lt"/>
            </a:endParaRPr>
          </a:p>
          <a:p>
            <a:pPr marL="277813" indent="-277813" algn="just" eaLnBrk="1" hangingPunct="1">
              <a:buClr>
                <a:schemeClr val="accent2"/>
              </a:buClr>
              <a:buFont typeface="Wingdings" pitchFamily="2" charset="2"/>
              <a:buChar char="Ø"/>
            </a:pPr>
            <a:r>
              <a:rPr lang="en-US" sz="2400" b="1" dirty="0" smtClean="0">
                <a:latin typeface="+mj-lt"/>
              </a:rPr>
              <a:t>Change in the behavior of concrete. </a:t>
            </a:r>
            <a:endParaRPr lang="en-US" sz="24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1000"/>
                                        <p:tgtEl>
                                          <p:spTgt spid="2">
                                            <p:txEl>
                                              <p:pRg st="4" end="4"/>
                                            </p:txEl>
                                          </p:spTgt>
                                        </p:tgtEl>
                                      </p:cBhvr>
                                    </p:animEffect>
                                    <p:anim calcmode="lin" valueType="num">
                                      <p:cBhvr>
                                        <p:cTn id="20"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1000"/>
                                        <p:tgtEl>
                                          <p:spTgt spid="2">
                                            <p:txEl>
                                              <p:pRg st="6" end="6"/>
                                            </p:txEl>
                                          </p:spTgt>
                                        </p:tgtEl>
                                      </p:cBhvr>
                                    </p:animEffect>
                                    <p:anim calcmode="lin" valueType="num">
                                      <p:cBhvr>
                                        <p:cTn id="25"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6" end="6"/>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animEffect transition="in" filter="fade">
                                      <p:cBhvr>
                                        <p:cTn id="29" dur="1000"/>
                                        <p:tgtEl>
                                          <p:spTgt spid="2">
                                            <p:txEl>
                                              <p:pRg st="8" end="8"/>
                                            </p:txEl>
                                          </p:spTgt>
                                        </p:tgtEl>
                                      </p:cBhvr>
                                    </p:animEffect>
                                    <p:anim calcmode="lin" valueType="num">
                                      <p:cBhvr>
                                        <p:cTn id="30"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8" end="8"/>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
                                            <p:txEl>
                                              <p:pRg st="10" end="10"/>
                                            </p:txEl>
                                          </p:spTgt>
                                        </p:tgtEl>
                                        <p:attrNameLst>
                                          <p:attrName>style.visibility</p:attrName>
                                        </p:attrNameLst>
                                      </p:cBhvr>
                                      <p:to>
                                        <p:strVal val="visible"/>
                                      </p:to>
                                    </p:set>
                                    <p:animEffect transition="in" filter="fade">
                                      <p:cBhvr>
                                        <p:cTn id="34" dur="1000"/>
                                        <p:tgtEl>
                                          <p:spTgt spid="2">
                                            <p:txEl>
                                              <p:pRg st="10" end="10"/>
                                            </p:txEl>
                                          </p:spTgt>
                                        </p:tgtEl>
                                      </p:cBhvr>
                                    </p:animEffect>
                                    <p:anim calcmode="lin" valueType="num">
                                      <p:cBhvr>
                                        <p:cTn id="35"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36"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029" descr="flyash"/>
          <p:cNvPicPr>
            <a:picLocks noChangeAspect="1" noChangeArrowheads="1"/>
          </p:cNvPicPr>
          <p:nvPr/>
        </p:nvPicPr>
        <p:blipFill>
          <a:blip r:embed="rId2"/>
          <a:srcRect/>
          <a:stretch>
            <a:fillRect/>
          </a:stretch>
        </p:blipFill>
        <p:spPr bwMode="auto">
          <a:xfrm>
            <a:off x="0" y="1831330"/>
            <a:ext cx="9144000" cy="5098132"/>
          </a:xfrm>
          <a:prstGeom prst="rect">
            <a:avLst/>
          </a:prstGeom>
          <a:noFill/>
        </p:spPr>
      </p:pic>
      <p:sp>
        <p:nvSpPr>
          <p:cNvPr id="3" name="TextBox 2"/>
          <p:cNvSpPr txBox="1"/>
          <p:nvPr/>
        </p:nvSpPr>
        <p:spPr>
          <a:xfrm>
            <a:off x="928662" y="642918"/>
            <a:ext cx="7572428" cy="646331"/>
          </a:xfrm>
          <a:prstGeom prst="rect">
            <a:avLst/>
          </a:prstGeom>
          <a:noFill/>
        </p:spPr>
        <p:txBody>
          <a:bodyPr wrap="square" rtlCol="0">
            <a:spAutoFit/>
          </a:bodyPr>
          <a:lstStyle/>
          <a:p>
            <a:r>
              <a:rPr lang="en-US" sz="3600" b="1" u="sng" dirty="0" smtClean="0">
                <a:solidFill>
                  <a:srgbClr val="FF0000"/>
                </a:solidFill>
              </a:rPr>
              <a:t>MACROSCOPIC VIEW OF FLY ASH</a:t>
            </a:r>
            <a:endParaRPr lang="en-IN" sz="3600" b="1" u="sng"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iterate type="lt">
                                    <p:tmPct val="5000"/>
                                  </p:iterate>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fig138.gif"/>
          <p:cNvPicPr>
            <a:picLocks noChangeAspect="1"/>
          </p:cNvPicPr>
          <p:nvPr/>
        </p:nvPicPr>
        <p:blipFill>
          <a:blip r:embed="rId2"/>
          <a:stretch>
            <a:fillRect/>
          </a:stretch>
        </p:blipFill>
        <p:spPr>
          <a:xfrm>
            <a:off x="0" y="-103902"/>
            <a:ext cx="9143999" cy="696190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Fly_Ash_FHWA_dot_gov.jpg"/>
          <p:cNvPicPr>
            <a:picLocks noChangeAspect="1"/>
          </p:cNvPicPr>
          <p:nvPr/>
        </p:nvPicPr>
        <p:blipFill>
          <a:blip r:embed="rId2"/>
          <a:stretch>
            <a:fillRect/>
          </a:stretch>
        </p:blipFill>
        <p:spPr>
          <a:xfrm>
            <a:off x="0" y="-181167"/>
            <a:ext cx="9144000" cy="722033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295400" y="0"/>
            <a:ext cx="7848600" cy="5355312"/>
          </a:xfrm>
          <a:prstGeom prst="rect">
            <a:avLst/>
          </a:prstGeom>
          <a:noFill/>
          <a:ln w="12700" cap="sq">
            <a:noFill/>
            <a:miter lim="800000"/>
            <a:headEnd type="none" w="sm" len="sm"/>
            <a:tailEnd type="none" w="sm" len="sm"/>
          </a:ln>
          <a:effectLst/>
        </p:spPr>
        <p:txBody>
          <a:bodyPr>
            <a:spAutoFit/>
          </a:bodyPr>
          <a:lstStyle/>
          <a:p>
            <a:pPr marL="277813" indent="-277813" algn="ctr" eaLnBrk="1" hangingPunct="1">
              <a:lnSpc>
                <a:spcPct val="95000"/>
              </a:lnSpc>
            </a:pPr>
            <a:r>
              <a:rPr lang="en-US" sz="3600" b="1" u="sng" dirty="0">
                <a:solidFill>
                  <a:srgbClr val="FF0000"/>
                </a:solidFill>
                <a:latin typeface="Times New Roman" pitchFamily="18" charset="0"/>
              </a:rPr>
              <a:t>FLY </a:t>
            </a:r>
            <a:r>
              <a:rPr lang="en-US" sz="3600" b="1" u="sng" dirty="0" smtClean="0">
                <a:solidFill>
                  <a:srgbClr val="FF0000"/>
                </a:solidFill>
                <a:latin typeface="Times New Roman" pitchFamily="18" charset="0"/>
              </a:rPr>
              <a:t>ASH</a:t>
            </a:r>
          </a:p>
          <a:p>
            <a:pPr marL="277813" indent="-277813" algn="ctr" eaLnBrk="1" hangingPunct="1">
              <a:lnSpc>
                <a:spcPct val="95000"/>
              </a:lnSpc>
            </a:pPr>
            <a:endParaRPr lang="en-US" sz="3600" b="1" u="sng" dirty="0">
              <a:latin typeface="Times New Roman" pitchFamily="18" charset="0"/>
            </a:endParaRPr>
          </a:p>
          <a:p>
            <a:pPr marL="277813" indent="-277813" algn="just" eaLnBrk="1" hangingPunct="1">
              <a:lnSpc>
                <a:spcPct val="95000"/>
              </a:lnSpc>
              <a:buClr>
                <a:schemeClr val="accent2"/>
              </a:buClr>
              <a:buFont typeface="Wingdings" pitchFamily="2" charset="2"/>
              <a:buChar char="Ø"/>
            </a:pPr>
            <a:r>
              <a:rPr lang="en-US" sz="2400" b="1" dirty="0" smtClean="0">
                <a:latin typeface="+mj-lt"/>
              </a:rPr>
              <a:t>Finely divided residue resulting from combustion of powdered coal.</a:t>
            </a:r>
            <a:endParaRPr lang="en-US" sz="2400" b="1" dirty="0">
              <a:latin typeface="+mj-lt"/>
            </a:endParaRPr>
          </a:p>
          <a:p>
            <a:pPr marL="277813" indent="-277813" algn="just" eaLnBrk="1" hangingPunct="1">
              <a:lnSpc>
                <a:spcPct val="95000"/>
              </a:lnSpc>
              <a:buClr>
                <a:schemeClr val="accent2"/>
              </a:buClr>
              <a:buFont typeface="Wingdings" pitchFamily="2" charset="2"/>
              <a:buNone/>
            </a:pPr>
            <a:endParaRPr lang="en-US" sz="2400" b="1" dirty="0">
              <a:latin typeface="+mj-lt"/>
            </a:endParaRPr>
          </a:p>
          <a:p>
            <a:pPr marL="277813" indent="-277813" algn="just" eaLnBrk="1" hangingPunct="1">
              <a:lnSpc>
                <a:spcPct val="95000"/>
              </a:lnSpc>
              <a:buClr>
                <a:schemeClr val="accent2"/>
              </a:buClr>
              <a:buFont typeface="Wingdings" pitchFamily="2" charset="2"/>
              <a:buChar char="Ø"/>
            </a:pPr>
            <a:r>
              <a:rPr lang="en-US" sz="2400" b="1" dirty="0" smtClean="0">
                <a:latin typeface="+mj-lt"/>
              </a:rPr>
              <a:t>Common ingredient in concrete.</a:t>
            </a:r>
            <a:endParaRPr lang="en-US" sz="2400" b="1" dirty="0">
              <a:latin typeface="+mj-lt"/>
            </a:endParaRPr>
          </a:p>
          <a:p>
            <a:pPr marL="277813" indent="-277813" algn="just" eaLnBrk="1" hangingPunct="1">
              <a:lnSpc>
                <a:spcPct val="95000"/>
              </a:lnSpc>
              <a:buClr>
                <a:schemeClr val="accent2"/>
              </a:buClr>
              <a:buFont typeface="Wingdings" pitchFamily="2" charset="2"/>
              <a:buChar char="Ø"/>
            </a:pPr>
            <a:endParaRPr lang="en-US" sz="2400" b="1" dirty="0">
              <a:latin typeface="+mj-lt"/>
            </a:endParaRPr>
          </a:p>
          <a:p>
            <a:pPr marL="277813" indent="-277813" algn="just" eaLnBrk="1" hangingPunct="1">
              <a:lnSpc>
                <a:spcPct val="95000"/>
              </a:lnSpc>
              <a:buClr>
                <a:schemeClr val="accent2"/>
              </a:buClr>
              <a:buFont typeface="Wingdings" pitchFamily="2" charset="2"/>
              <a:buChar char="Ø"/>
            </a:pPr>
            <a:r>
              <a:rPr lang="en-US" sz="2400" b="1" dirty="0" smtClean="0">
                <a:latin typeface="+mj-lt"/>
              </a:rPr>
              <a:t>First used in construction of Hungry Horse Dam in USA</a:t>
            </a:r>
            <a:endParaRPr lang="en-US" sz="2400" b="1" dirty="0">
              <a:latin typeface="+mj-lt"/>
            </a:endParaRPr>
          </a:p>
          <a:p>
            <a:pPr marL="277813" indent="-277813" algn="just" eaLnBrk="1" hangingPunct="1">
              <a:lnSpc>
                <a:spcPct val="95000"/>
              </a:lnSpc>
              <a:buClr>
                <a:schemeClr val="accent2"/>
              </a:buClr>
              <a:buFont typeface="Wingdings" pitchFamily="2" charset="2"/>
              <a:buChar char="Ø"/>
            </a:pPr>
            <a:endParaRPr lang="en-US" sz="2400" b="1" dirty="0">
              <a:latin typeface="+mj-lt"/>
            </a:endParaRPr>
          </a:p>
          <a:p>
            <a:pPr marL="277813" indent="-277813" algn="just" eaLnBrk="1" hangingPunct="1">
              <a:lnSpc>
                <a:spcPct val="95000"/>
              </a:lnSpc>
              <a:buClr>
                <a:schemeClr val="accent2"/>
              </a:buClr>
              <a:buFont typeface="Wingdings" pitchFamily="2" charset="2"/>
              <a:buChar char="Ø"/>
            </a:pPr>
            <a:r>
              <a:rPr lang="en-US" sz="2400" b="1" dirty="0" smtClean="0">
                <a:latin typeface="+mj-lt"/>
              </a:rPr>
              <a:t>In India, first used in Rihad Dam.</a:t>
            </a:r>
            <a:endParaRPr lang="en-US" sz="2400" b="1" dirty="0">
              <a:latin typeface="+mj-lt"/>
            </a:endParaRPr>
          </a:p>
          <a:p>
            <a:pPr marL="277813" indent="-277813" algn="just" eaLnBrk="1" hangingPunct="1">
              <a:lnSpc>
                <a:spcPct val="95000"/>
              </a:lnSpc>
              <a:buClr>
                <a:schemeClr val="accent2"/>
              </a:buClr>
              <a:buFont typeface="Wingdings" pitchFamily="2" charset="2"/>
              <a:buChar char="Ø"/>
            </a:pPr>
            <a:endParaRPr lang="en-US" sz="2400" b="1" dirty="0">
              <a:latin typeface="+mj-lt"/>
            </a:endParaRPr>
          </a:p>
          <a:p>
            <a:pPr marL="277813" indent="-277813" algn="just" eaLnBrk="1" hangingPunct="1">
              <a:lnSpc>
                <a:spcPct val="95000"/>
              </a:lnSpc>
              <a:buClr>
                <a:schemeClr val="accent2"/>
              </a:buClr>
              <a:buFont typeface="Wingdings" pitchFamily="2" charset="2"/>
              <a:buChar char="Ø"/>
            </a:pPr>
            <a:r>
              <a:rPr lang="en-US" sz="2400" b="1" dirty="0">
                <a:latin typeface="+mj-lt"/>
              </a:rPr>
              <a:t> </a:t>
            </a:r>
            <a:r>
              <a:rPr lang="en-US" sz="2400" b="1" dirty="0" smtClean="0">
                <a:latin typeface="+mj-lt"/>
              </a:rPr>
              <a:t>High volume fly ash is of current interest.</a:t>
            </a:r>
            <a:endParaRPr lang="en-US" sz="2400" b="1" dirty="0">
              <a:latin typeface="+mj-lt"/>
            </a:endParaRPr>
          </a:p>
          <a:p>
            <a:pPr marL="277813" indent="-277813" algn="just" eaLnBrk="1" hangingPunct="1">
              <a:lnSpc>
                <a:spcPct val="95000"/>
              </a:lnSpc>
              <a:buClr>
                <a:schemeClr val="accent2"/>
              </a:buClr>
              <a:buFont typeface="Wingdings" pitchFamily="2" charset="2"/>
              <a:buChar char="Ø"/>
            </a:pPr>
            <a:endParaRPr lang="en-US" sz="2400" b="1" dirty="0">
              <a:latin typeface="+mj-lt"/>
            </a:endParaRPr>
          </a:p>
          <a:p>
            <a:pPr marL="277813" indent="-277813" algn="just" eaLnBrk="1" hangingPunct="1">
              <a:lnSpc>
                <a:spcPct val="95000"/>
              </a:lnSpc>
              <a:buClr>
                <a:schemeClr val="accent2"/>
              </a:buClr>
              <a:buFont typeface="Wingdings" pitchFamily="2" charset="2"/>
              <a:buChar char="Ø"/>
            </a:pPr>
            <a:r>
              <a:rPr lang="en-US" sz="2400" b="1" dirty="0" smtClean="0">
                <a:latin typeface="+mj-lt"/>
              </a:rPr>
              <a:t>Quality of fly ash is governed by IS:3812-1981</a:t>
            </a:r>
            <a:endParaRPr lang="en-US" sz="2400"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style.rotation</p:attrName>
                                        </p:attrNameLst>
                                      </p:cBhvr>
                                      <p:tavLst>
                                        <p:tav tm="0">
                                          <p:val>
                                            <p:fltVal val="360"/>
                                          </p:val>
                                        </p:tav>
                                        <p:tav tm="100000">
                                          <p:val>
                                            <p:fltVal val="0"/>
                                          </p:val>
                                        </p:tav>
                                      </p:tavLst>
                                    </p:anim>
                                    <p:animEffect transition="in" filter="fade">
                                      <p:cBhvr>
                                        <p:cTn id="10" dur="1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 calcmode="lin" valueType="num">
                                      <p:cBhvr additive="base">
                                        <p:cTn id="21"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 calcmode="lin" valueType="num">
                                      <p:cBhvr additive="base">
                                        <p:cTn id="27"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anim calcmode="lin" valueType="num">
                                      <p:cBhvr additive="base">
                                        <p:cTn id="33"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34" dur="10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
                                            <p:txEl>
                                              <p:pRg st="10" end="10"/>
                                            </p:txEl>
                                          </p:spTgt>
                                        </p:tgtEl>
                                        <p:attrNameLst>
                                          <p:attrName>style.visibility</p:attrName>
                                        </p:attrNameLst>
                                      </p:cBhvr>
                                      <p:to>
                                        <p:strVal val="visible"/>
                                      </p:to>
                                    </p:set>
                                    <p:anim calcmode="lin" valueType="num">
                                      <p:cBhvr additive="base">
                                        <p:cTn id="39"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40" dur="10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
                                            <p:txEl>
                                              <p:pRg st="12" end="12"/>
                                            </p:txEl>
                                          </p:spTgt>
                                        </p:tgtEl>
                                        <p:attrNameLst>
                                          <p:attrName>style.visibility</p:attrName>
                                        </p:attrNameLst>
                                      </p:cBhvr>
                                      <p:to>
                                        <p:strVal val="visible"/>
                                      </p:to>
                                    </p:set>
                                    <p:anim calcmode="lin" valueType="num">
                                      <p:cBhvr additive="base">
                                        <p:cTn id="45"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additive="base">
                                        <p:cTn id="46" dur="1000" fill="hold"/>
                                        <p:tgtEl>
                                          <p:spTgt spid="2">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u="sng" dirty="0" smtClean="0">
                <a:solidFill>
                  <a:srgbClr val="FF0000"/>
                </a:solidFill>
              </a:rPr>
              <a:t>INFLUENCE OF FLY ASH ON STRENGTH DEVELOPMENT IN CONCRETE</a:t>
            </a:r>
            <a:endParaRPr lang="en-IN" sz="3600" b="1" u="sng" dirty="0">
              <a:solidFill>
                <a:srgbClr val="FF0000"/>
              </a:solidFill>
            </a:endParaRPr>
          </a:p>
        </p:txBody>
      </p:sp>
      <p:pic>
        <p:nvPicPr>
          <p:cNvPr id="4" name="Picture 2" descr="Figure 3-2: Typical strength gain of fly ash concrete. Graph of strength gain of concrete with only cement and concrete containing fly ash. The fly ash  gains strength slower at first and then has higher strength."/>
          <p:cNvPicPr>
            <a:picLocks noGrp="1" noChangeAspect="1" noChangeArrowheads="1"/>
          </p:cNvPicPr>
          <p:nvPr>
            <p:ph idx="1"/>
          </p:nvPr>
        </p:nvPicPr>
        <p:blipFill>
          <a:blip r:embed="rId2" r:link="rId3"/>
          <a:srcRect/>
          <a:stretch>
            <a:fillRect/>
          </a:stretch>
        </p:blipFill>
        <p:spPr bwMode="auto">
          <a:xfrm>
            <a:off x="0" y="1928803"/>
            <a:ext cx="9144000" cy="492919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PERMEABILITY OF FLY ASH CONCRETE</a:t>
            </a:r>
            <a:endParaRPr lang="en-IN" sz="3600" b="1" u="sng" dirty="0">
              <a:solidFill>
                <a:srgbClr val="FF0000"/>
              </a:solidFill>
            </a:endParaRPr>
          </a:p>
        </p:txBody>
      </p:sp>
      <p:pic>
        <p:nvPicPr>
          <p:cNvPr id="4" name="Picture 2" descr="Figure 3-3: Permeability of fly ash concrete. Graph of permeability versus cementitious content.  The graph indicates that concrete with fly ash has lower permeability than concrete without fly ash."/>
          <p:cNvPicPr>
            <a:picLocks noGrp="1" noChangeAspect="1" noChangeArrowheads="1"/>
          </p:cNvPicPr>
          <p:nvPr>
            <p:ph idx="1"/>
          </p:nvPr>
        </p:nvPicPr>
        <p:blipFill>
          <a:blip r:embed="rId2" r:link="rId3"/>
          <a:srcRect/>
          <a:stretch>
            <a:fillRect/>
          </a:stretch>
        </p:blipFill>
        <p:spPr bwMode="auto">
          <a:xfrm>
            <a:off x="1" y="1356437"/>
            <a:ext cx="9143999" cy="55015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descr="fig5.jpg"/>
          <p:cNvPicPr>
            <a:picLocks noChangeAspect="1"/>
          </p:cNvPicPr>
          <p:nvPr/>
        </p:nvPicPr>
        <p:blipFill>
          <a:blip r:embed="rId2"/>
          <a:stretch>
            <a:fillRect/>
          </a:stretch>
        </p:blipFill>
        <p:spPr>
          <a:xfrm>
            <a:off x="0" y="0"/>
            <a:ext cx="9144000" cy="6858000"/>
          </a:xfrm>
          <a:prstGeom prst="rect">
            <a:avLst/>
          </a:prstGeom>
        </p:spPr>
      </p:pic>
      <p:sp>
        <p:nvSpPr>
          <p:cNvPr id="4" name="Rectangle 3"/>
          <p:cNvSpPr/>
          <p:nvPr/>
        </p:nvSpPr>
        <p:spPr>
          <a:xfrm>
            <a:off x="3643306" y="3811012"/>
            <a:ext cx="5500694" cy="3416320"/>
          </a:xfrm>
          <a:prstGeom prst="rect">
            <a:avLst/>
          </a:prstGeom>
        </p:spPr>
        <p:txBody>
          <a:bodyPr wrap="square">
            <a:spAutoFit/>
          </a:bodyPr>
          <a:lstStyle/>
          <a:p>
            <a:pPr lvl="0" fontAlgn="base">
              <a:spcBef>
                <a:spcPct val="0"/>
              </a:spcBef>
              <a:spcAft>
                <a:spcPct val="0"/>
              </a:spcAft>
            </a:pPr>
            <a:r>
              <a:rPr lang="en-US" sz="2400" dirty="0" smtClean="0">
                <a:solidFill>
                  <a:srgbClr val="FFFF00"/>
                </a:solidFill>
                <a:latin typeface="Georgia" pitchFamily="18" charset="0"/>
                <a:cs typeface="Arial" pitchFamily="34" charset="0"/>
              </a:rPr>
              <a:t>Hungry Horse Dam, Montana, </a:t>
            </a:r>
          </a:p>
          <a:p>
            <a:pPr lvl="0" fontAlgn="base">
              <a:spcBef>
                <a:spcPct val="0"/>
              </a:spcBef>
              <a:spcAft>
                <a:spcPct val="0"/>
              </a:spcAft>
            </a:pPr>
            <a:r>
              <a:rPr lang="en-US" sz="2400" dirty="0" smtClean="0">
                <a:solidFill>
                  <a:srgbClr val="FFFF00"/>
                </a:solidFill>
                <a:latin typeface="Georgia" pitchFamily="18" charset="0"/>
                <a:cs typeface="Arial" pitchFamily="34" charset="0"/>
              </a:rPr>
              <a:t>is a thick-arch structure </a:t>
            </a:r>
          </a:p>
          <a:p>
            <a:pPr lvl="0" fontAlgn="base">
              <a:spcBef>
                <a:spcPct val="0"/>
              </a:spcBef>
              <a:spcAft>
                <a:spcPct val="0"/>
              </a:spcAft>
            </a:pPr>
            <a:r>
              <a:rPr lang="en-US" sz="2400" dirty="0" smtClean="0">
                <a:solidFill>
                  <a:srgbClr val="FFFF00"/>
                </a:solidFill>
                <a:latin typeface="Georgia" pitchFamily="18" charset="0"/>
                <a:cs typeface="Arial" pitchFamily="34" charset="0"/>
              </a:rPr>
              <a:t>that was built between 1948 and 1953</a:t>
            </a:r>
          </a:p>
          <a:p>
            <a:pPr lvl="0" fontAlgn="base">
              <a:spcBef>
                <a:spcPct val="0"/>
              </a:spcBef>
              <a:spcAft>
                <a:spcPct val="0"/>
              </a:spcAft>
            </a:pPr>
            <a:r>
              <a:rPr lang="en-US" sz="2400" dirty="0" smtClean="0">
                <a:solidFill>
                  <a:srgbClr val="FFFF00"/>
                </a:solidFill>
                <a:latin typeface="Georgia" pitchFamily="18" charset="0"/>
                <a:cs typeface="Arial" pitchFamily="34" charset="0"/>
              </a:rPr>
              <a:t> with concrete containing </a:t>
            </a:r>
          </a:p>
          <a:p>
            <a:pPr lvl="0" fontAlgn="base">
              <a:spcBef>
                <a:spcPct val="0"/>
              </a:spcBef>
              <a:spcAft>
                <a:spcPct val="0"/>
              </a:spcAft>
            </a:pPr>
            <a:r>
              <a:rPr lang="en-US" sz="2400" dirty="0" smtClean="0">
                <a:solidFill>
                  <a:srgbClr val="FFFF00"/>
                </a:solidFill>
                <a:latin typeface="Georgia" pitchFamily="18" charset="0"/>
                <a:cs typeface="Arial" pitchFamily="34" charset="0"/>
              </a:rPr>
              <a:t>120,000 metric tons of fly ash.</a:t>
            </a:r>
          </a:p>
          <a:p>
            <a:pPr lvl="0" fontAlgn="base">
              <a:spcBef>
                <a:spcPct val="0"/>
              </a:spcBef>
              <a:spcAft>
                <a:spcPct val="0"/>
              </a:spcAft>
            </a:pPr>
            <a:r>
              <a:rPr lang="en-US" sz="2400" dirty="0" smtClean="0">
                <a:solidFill>
                  <a:srgbClr val="FFFF00"/>
                </a:solidFill>
                <a:latin typeface="Georgia" pitchFamily="18" charset="0"/>
                <a:cs typeface="Arial" pitchFamily="34" charset="0"/>
              </a:rPr>
              <a:t> The use of coal fly ash in cement</a:t>
            </a:r>
          </a:p>
          <a:p>
            <a:pPr lvl="0" fontAlgn="base">
              <a:spcBef>
                <a:spcPct val="0"/>
              </a:spcBef>
              <a:spcAft>
                <a:spcPct val="0"/>
              </a:spcAft>
            </a:pPr>
            <a:r>
              <a:rPr lang="en-US" sz="2400" dirty="0" smtClean="0">
                <a:solidFill>
                  <a:srgbClr val="FFFF00"/>
                </a:solidFill>
                <a:latin typeface="Georgia" pitchFamily="18" charset="0"/>
                <a:cs typeface="Arial" pitchFamily="34" charset="0"/>
              </a:rPr>
              <a:t> and concrete displaces Portland cement.</a:t>
            </a:r>
          </a:p>
          <a:p>
            <a:pPr lvl="0" fontAlgn="base">
              <a:spcBef>
                <a:spcPct val="0"/>
              </a:spcBef>
              <a:spcAft>
                <a:spcPct val="0"/>
              </a:spcAft>
            </a:pPr>
            <a:r>
              <a:rPr lang="en-US" sz="2400" dirty="0" smtClean="0">
                <a:solidFill>
                  <a:srgbClr val="FFFF00"/>
                </a:solidFill>
                <a:latin typeface="Georgia" pitchFamily="18" charset="0"/>
                <a:cs typeface="Arial" pitchFamily="34" charset="0"/>
              </a:rPr>
              <a:t>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diamond(in)">
                                      <p:cBhvr>
                                        <p:cTn id="12" dur="2000"/>
                                        <p:tgtEl>
                                          <p:spTgt spid="4">
                                            <p:txEl>
                                              <p:pRg st="0" end="0"/>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diamond(in)">
                                      <p:cBhvr>
                                        <p:cTn id="15" dur="2000"/>
                                        <p:tgtEl>
                                          <p:spTgt spid="4">
                                            <p:txEl>
                                              <p:pRg st="1" end="1"/>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diamond(in)">
                                      <p:cBhvr>
                                        <p:cTn id="18" dur="2000"/>
                                        <p:tgtEl>
                                          <p:spTgt spid="4">
                                            <p:txEl>
                                              <p:pRg st="2" end="2"/>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diamond(in)">
                                      <p:cBhvr>
                                        <p:cTn id="21" dur="2000"/>
                                        <p:tgtEl>
                                          <p:spTgt spid="4">
                                            <p:txEl>
                                              <p:pRg st="3" end="3"/>
                                            </p:txEl>
                                          </p:spTgt>
                                        </p:tgtEl>
                                      </p:cBhvr>
                                    </p:animEffect>
                                  </p:childTnLst>
                                </p:cTn>
                              </p:par>
                              <p:par>
                                <p:cTn id="22" presetID="8" presetClass="entr" presetSubtype="16" fill="hold" nodeType="with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diamond(in)">
                                      <p:cBhvr>
                                        <p:cTn id="24" dur="2000"/>
                                        <p:tgtEl>
                                          <p:spTgt spid="4">
                                            <p:txEl>
                                              <p:pRg st="4" end="4"/>
                                            </p:txEl>
                                          </p:spTgt>
                                        </p:tgtEl>
                                      </p:cBhvr>
                                    </p:animEffect>
                                  </p:childTnLst>
                                </p:cTn>
                              </p:par>
                              <p:par>
                                <p:cTn id="25" presetID="8" presetClass="entr" presetSubtype="16"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diamond(in)">
                                      <p:cBhvr>
                                        <p:cTn id="27" dur="2000"/>
                                        <p:tgtEl>
                                          <p:spTgt spid="4">
                                            <p:txEl>
                                              <p:pRg st="5" end="5"/>
                                            </p:txEl>
                                          </p:spTgt>
                                        </p:tgtEl>
                                      </p:cBhvr>
                                    </p:animEffect>
                                  </p:childTnLst>
                                </p:cTn>
                              </p:par>
                              <p:par>
                                <p:cTn id="28" presetID="8" presetClass="entr" presetSubtype="16" fill="hold" nodeType="withEffect">
                                  <p:stCondLst>
                                    <p:cond delay="0"/>
                                  </p:stCondLst>
                                  <p:childTnLst>
                                    <p:set>
                                      <p:cBhvr>
                                        <p:cTn id="29" dur="1" fill="hold">
                                          <p:stCondLst>
                                            <p:cond delay="0"/>
                                          </p:stCondLst>
                                        </p:cTn>
                                        <p:tgtEl>
                                          <p:spTgt spid="4">
                                            <p:txEl>
                                              <p:pRg st="6" end="6"/>
                                            </p:txEl>
                                          </p:spTgt>
                                        </p:tgtEl>
                                        <p:attrNameLst>
                                          <p:attrName>style.visibility</p:attrName>
                                        </p:attrNameLst>
                                      </p:cBhvr>
                                      <p:to>
                                        <p:strVal val="visible"/>
                                      </p:to>
                                    </p:set>
                                    <p:animEffect transition="in" filter="diamond(in)">
                                      <p:cBhvr>
                                        <p:cTn id="30" dur="20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6" descr="brick1.jpg (22874 bytes)"/>
          <p:cNvPicPr>
            <a:picLocks noChangeAspect="1" noChangeArrowheads="1"/>
          </p:cNvPicPr>
          <p:nvPr/>
        </p:nvPicPr>
        <p:blipFill>
          <a:blip r:embed="rId2">
            <a:lum bright="6000" contrast="42000"/>
          </a:blip>
          <a:srcRect/>
          <a:stretch>
            <a:fillRect/>
          </a:stretch>
        </p:blipFill>
        <p:spPr bwMode="auto">
          <a:xfrm>
            <a:off x="0" y="1066434"/>
            <a:ext cx="9144000" cy="5791566"/>
          </a:xfrm>
          <a:prstGeom prst="rect">
            <a:avLst/>
          </a:prstGeom>
          <a:noFill/>
        </p:spPr>
      </p:pic>
      <p:sp>
        <p:nvSpPr>
          <p:cNvPr id="3" name="Text Box 7"/>
          <p:cNvSpPr txBox="1">
            <a:spLocks noChangeArrowheads="1"/>
          </p:cNvSpPr>
          <p:nvPr/>
        </p:nvSpPr>
        <p:spPr bwMode="auto">
          <a:xfrm>
            <a:off x="0" y="357167"/>
            <a:ext cx="8501090" cy="523220"/>
          </a:xfrm>
          <a:prstGeom prst="rect">
            <a:avLst/>
          </a:prstGeom>
          <a:noFill/>
          <a:ln w="9525" cap="sq">
            <a:noFill/>
            <a:miter lim="800000"/>
            <a:headEnd/>
            <a:tailEnd/>
          </a:ln>
          <a:effectLst/>
        </p:spPr>
        <p:txBody>
          <a:bodyPr wrap="square">
            <a:spAutoFit/>
          </a:bodyPr>
          <a:lstStyle/>
          <a:p>
            <a:pPr eaLnBrk="1" hangingPunct="1"/>
            <a:r>
              <a:rPr lang="en-US" sz="2800" i="1" u="sng" dirty="0">
                <a:solidFill>
                  <a:srgbClr val="FF0000"/>
                </a:solidFill>
                <a:latin typeface="Times New Roman" pitchFamily="18" charset="0"/>
              </a:rPr>
              <a:t>Fly ash used in the construction of buildings at Chennai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out)">
                                      <p:cBhvr>
                                        <p:cTn id="1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5" descr="Delhi Metro "/>
          <p:cNvPicPr>
            <a:picLocks noChangeAspect="1" noChangeArrowheads="1"/>
          </p:cNvPicPr>
          <p:nvPr/>
        </p:nvPicPr>
        <p:blipFill>
          <a:blip r:embed="rId2">
            <a:lum bright="-24000" contrast="-18000"/>
          </a:blip>
          <a:srcRect/>
          <a:stretch>
            <a:fillRect/>
          </a:stretch>
        </p:blipFill>
        <p:spPr bwMode="auto">
          <a:xfrm>
            <a:off x="0" y="1204392"/>
            <a:ext cx="9144000" cy="5653608"/>
          </a:xfrm>
          <a:prstGeom prst="rect">
            <a:avLst/>
          </a:prstGeom>
          <a:noFill/>
        </p:spPr>
      </p:pic>
      <p:sp>
        <p:nvSpPr>
          <p:cNvPr id="3" name="Text Box 6"/>
          <p:cNvSpPr txBox="1">
            <a:spLocks noChangeArrowheads="1"/>
          </p:cNvSpPr>
          <p:nvPr/>
        </p:nvSpPr>
        <p:spPr bwMode="auto">
          <a:xfrm>
            <a:off x="2214546" y="357166"/>
            <a:ext cx="5453801" cy="646331"/>
          </a:xfrm>
          <a:prstGeom prst="rect">
            <a:avLst/>
          </a:prstGeom>
          <a:noFill/>
          <a:ln w="9525" cap="sq">
            <a:noFill/>
            <a:miter lim="800000"/>
            <a:headEnd/>
            <a:tailEnd/>
          </a:ln>
          <a:effectLst/>
        </p:spPr>
        <p:txBody>
          <a:bodyPr wrap="none">
            <a:spAutoFit/>
          </a:bodyPr>
          <a:lstStyle/>
          <a:p>
            <a:r>
              <a:rPr lang="en-US" sz="3600" b="1" i="1" u="sng" dirty="0">
                <a:solidFill>
                  <a:srgbClr val="CE0837"/>
                </a:solidFill>
              </a:rPr>
              <a:t>Fly ash used in Delhi Metro</a:t>
            </a:r>
            <a:r>
              <a:rPr lang="en-US" sz="3600" b="1" u="sng"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4" presetClass="entr" presetSubtype="32"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ox(out)">
                                      <p:cBhvr>
                                        <p:cTn id="1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rgbClr val="FF0000"/>
                </a:solidFill>
                <a:latin typeface="Algerian" pitchFamily="82" charset="0"/>
              </a:rPr>
              <a:t>CONTENTS</a:t>
            </a:r>
            <a:endParaRPr lang="en-IN" b="1" u="sng" dirty="0">
              <a:solidFill>
                <a:srgbClr val="FF0000"/>
              </a:solidFill>
              <a:latin typeface="Algerian" pitchFamily="82" charset="0"/>
            </a:endParaRPr>
          </a:p>
        </p:txBody>
      </p:sp>
      <p:sp>
        <p:nvSpPr>
          <p:cNvPr id="3" name="Content Placeholder 2"/>
          <p:cNvSpPr>
            <a:spLocks noGrp="1"/>
          </p:cNvSpPr>
          <p:nvPr>
            <p:ph idx="1"/>
          </p:nvPr>
        </p:nvSpPr>
        <p:spPr>
          <a:xfrm>
            <a:off x="457200" y="1571612"/>
            <a:ext cx="8686800" cy="4829196"/>
          </a:xfrm>
        </p:spPr>
        <p:txBody>
          <a:bodyPr>
            <a:normAutofit/>
          </a:bodyPr>
          <a:lstStyle/>
          <a:p>
            <a:pPr>
              <a:buFont typeface="Wingdings" pitchFamily="2" charset="2"/>
              <a:buChar char="Ø"/>
            </a:pPr>
            <a:r>
              <a:rPr lang="en-US" sz="2400" dirty="0" smtClean="0">
                <a:latin typeface="Cambria Math" pitchFamily="18" charset="0"/>
                <a:ea typeface="Cambria Math" pitchFamily="18" charset="0"/>
              </a:rPr>
              <a:t>NEED OF RECYCLING OF WASTE MATERIALS</a:t>
            </a:r>
          </a:p>
          <a:p>
            <a:pPr>
              <a:buFont typeface="Wingdings" pitchFamily="2" charset="2"/>
              <a:buChar char="Ø"/>
            </a:pPr>
            <a:r>
              <a:rPr lang="en-US" sz="2400" dirty="0" smtClean="0">
                <a:latin typeface="Cambria Math" pitchFamily="18" charset="0"/>
                <a:ea typeface="Cambria Math" pitchFamily="18" charset="0"/>
              </a:rPr>
              <a:t>ROLE OF WASTE MATERIALS IN CEMENT CLINKER PRODUCTION </a:t>
            </a:r>
          </a:p>
          <a:p>
            <a:pPr>
              <a:buFont typeface="Wingdings" pitchFamily="2" charset="2"/>
              <a:buChar char="Ø"/>
            </a:pPr>
            <a:r>
              <a:rPr lang="en-US" sz="2400" dirty="0" smtClean="0">
                <a:latin typeface="Cambria Math" pitchFamily="18" charset="0"/>
                <a:ea typeface="Cambria Math" pitchFamily="18" charset="0"/>
              </a:rPr>
              <a:t>PORTLAND CEMENT MANUFACTURE FROM WASTE MATERIALS</a:t>
            </a:r>
          </a:p>
          <a:p>
            <a:pPr>
              <a:buFont typeface="Wingdings" pitchFamily="2" charset="2"/>
              <a:buChar char="Ø"/>
            </a:pPr>
            <a:r>
              <a:rPr lang="en-US" sz="2400" dirty="0" smtClean="0">
                <a:latin typeface="Cambria Math" pitchFamily="18" charset="0"/>
                <a:ea typeface="Cambria Math" pitchFamily="18" charset="0"/>
              </a:rPr>
              <a:t>RECYCLING OF CONCRETE.</a:t>
            </a:r>
          </a:p>
          <a:p>
            <a:pPr>
              <a:buFont typeface="Wingdings" pitchFamily="2" charset="2"/>
              <a:buChar char="Ø"/>
            </a:pPr>
            <a:r>
              <a:rPr lang="en-US" sz="2400" dirty="0" smtClean="0">
                <a:latin typeface="Cambria Math" pitchFamily="18" charset="0"/>
                <a:ea typeface="Cambria Math" pitchFamily="18" charset="0"/>
              </a:rPr>
              <a:t>MINING &amp; QUARRYING WASTES</a:t>
            </a:r>
          </a:p>
          <a:p>
            <a:pPr>
              <a:buFont typeface="Wingdings" pitchFamily="2" charset="2"/>
              <a:buChar char="Ø"/>
            </a:pPr>
            <a:r>
              <a:rPr lang="en-US" sz="2400" dirty="0" smtClean="0">
                <a:latin typeface="Cambria Math" pitchFamily="18" charset="0"/>
                <a:ea typeface="Cambria Math" pitchFamily="18" charset="0"/>
              </a:rPr>
              <a:t>APPLICATION OF MISCELLANEOUS WASTES</a:t>
            </a:r>
          </a:p>
          <a:p>
            <a:pPr>
              <a:buFont typeface="Wingdings" pitchFamily="2" charset="2"/>
              <a:buChar char="Ø"/>
            </a:pPr>
            <a:r>
              <a:rPr lang="en-US" sz="2400" dirty="0" smtClean="0">
                <a:latin typeface="Cambria Math" pitchFamily="18" charset="0"/>
                <a:ea typeface="Cambria Math" pitchFamily="18" charset="0"/>
              </a:rPr>
              <a:t>ROLE OF WASTE MATERIAL AS AGGREGATES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4" descr="RTEmagicC_colloseum"/>
          <p:cNvPicPr>
            <a:picLocks noChangeAspect="1" noChangeArrowheads="1"/>
          </p:cNvPicPr>
          <p:nvPr/>
        </p:nvPicPr>
        <p:blipFill>
          <a:blip r:embed="rId2"/>
          <a:srcRect/>
          <a:stretch>
            <a:fillRect/>
          </a:stretch>
        </p:blipFill>
        <p:spPr>
          <a:xfrm>
            <a:off x="0" y="1714488"/>
            <a:ext cx="9144000" cy="5143512"/>
          </a:xfrm>
          <a:prstGeom prst="rect">
            <a:avLst/>
          </a:prstGeom>
          <a:noFill/>
          <a:ln/>
        </p:spPr>
      </p:pic>
      <p:sp>
        <p:nvSpPr>
          <p:cNvPr id="3" name="Rectangle 2"/>
          <p:cNvSpPr/>
          <p:nvPr/>
        </p:nvSpPr>
        <p:spPr>
          <a:xfrm>
            <a:off x="1500166" y="571480"/>
            <a:ext cx="5857916" cy="861774"/>
          </a:xfrm>
          <a:prstGeom prst="rect">
            <a:avLst/>
          </a:prstGeom>
        </p:spPr>
        <p:txBody>
          <a:bodyPr wrap="square">
            <a:spAutoFit/>
          </a:bodyPr>
          <a:lstStyle/>
          <a:p>
            <a:r>
              <a:rPr lang="en-US" sz="3200" b="1" dirty="0" smtClean="0">
                <a:solidFill>
                  <a:srgbClr val="FF0000"/>
                </a:solidFill>
              </a:rPr>
              <a:t>Roman Coliseum</a:t>
            </a:r>
            <a:r>
              <a:rPr lang="en-US" dirty="0" smtClean="0"/>
              <a:t>: An classic example of Roman structures which was build with fly ash concrete.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out)">
                                      <p:cBhvr>
                                        <p:cTn id="1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244727"/>
            <a:ext cx="7772400" cy="1470025"/>
          </a:xfrm>
        </p:spPr>
        <p:txBody>
          <a:bodyPr>
            <a:normAutofit/>
          </a:bodyPr>
          <a:lstStyle/>
          <a:p>
            <a:r>
              <a:rPr lang="en-US" sz="7200" b="1" dirty="0" smtClean="0">
                <a:solidFill>
                  <a:srgbClr val="FF0000"/>
                </a:solidFill>
                <a:latin typeface="ItalicT" pitchFamily="2" charset="0"/>
                <a:cs typeface="ItalicT" pitchFamily="2" charset="0"/>
              </a:rPr>
              <a:t>WELCOME</a:t>
            </a:r>
            <a:endParaRPr lang="en-IN" sz="7200" b="1" dirty="0">
              <a:solidFill>
                <a:srgbClr val="FF0000"/>
              </a:solidFill>
              <a:latin typeface="ItalicT" pitchFamily="2" charset="0"/>
              <a:cs typeface="ItalicT" pitchFamily="2" charset="0"/>
            </a:endParaRPr>
          </a:p>
        </p:txBody>
      </p:sp>
      <p:graphicFrame>
        <p:nvGraphicFramePr>
          <p:cNvPr id="3" name="Table 2"/>
          <p:cNvGraphicFramePr>
            <a:graphicFrameLocks noGrp="1"/>
          </p:cNvGraphicFramePr>
          <p:nvPr/>
        </p:nvGraphicFramePr>
        <p:xfrm>
          <a:off x="0" y="785794"/>
          <a:ext cx="9286907" cy="6572271"/>
        </p:xfrm>
        <a:graphic>
          <a:graphicData uri="http://schemas.openxmlformats.org/drawingml/2006/table">
            <a:tbl>
              <a:tblPr firstRow="1" bandRow="1">
                <a:tableStyleId>{5C22544A-7EE6-4342-B048-85BDC9FD1C3A}</a:tableStyleId>
              </a:tblPr>
              <a:tblGrid>
                <a:gridCol w="2193757"/>
                <a:gridCol w="1243130"/>
                <a:gridCol w="1748500"/>
                <a:gridCol w="1728463"/>
                <a:gridCol w="2373057"/>
              </a:tblGrid>
              <a:tr h="1320696">
                <a:tc>
                  <a:txBody>
                    <a:bodyPr/>
                    <a:lstStyle/>
                    <a:p>
                      <a:pPr algn="ctr"/>
                      <a:r>
                        <a:rPr lang="en-US" sz="3600" dirty="0" smtClean="0"/>
                        <a:t>ASH</a:t>
                      </a:r>
                      <a:r>
                        <a:rPr lang="en-US" sz="3600" baseline="0" dirty="0" smtClean="0"/>
                        <a:t> CEMENT</a:t>
                      </a:r>
                      <a:endParaRPr lang="en-US" sz="3600" dirty="0"/>
                    </a:p>
                  </a:txBody>
                  <a:tcPr/>
                </a:tc>
                <a:tc>
                  <a:txBody>
                    <a:bodyPr/>
                    <a:lstStyle/>
                    <a:p>
                      <a:pPr algn="ctr"/>
                      <a:r>
                        <a:rPr lang="en-US" sz="3600" dirty="0" smtClean="0"/>
                        <a:t>3 DAYS</a:t>
                      </a:r>
                      <a:endParaRPr lang="en-US" sz="3600" dirty="0"/>
                    </a:p>
                  </a:txBody>
                  <a:tcPr/>
                </a:tc>
                <a:tc>
                  <a:txBody>
                    <a:bodyPr/>
                    <a:lstStyle/>
                    <a:p>
                      <a:pPr algn="ctr"/>
                      <a:r>
                        <a:rPr lang="en-US" sz="3600" dirty="0" smtClean="0"/>
                        <a:t>7  DAYS</a:t>
                      </a:r>
                      <a:endParaRPr lang="en-US" sz="3600" dirty="0"/>
                    </a:p>
                  </a:txBody>
                  <a:tcPr/>
                </a:tc>
                <a:tc>
                  <a:txBody>
                    <a:bodyPr/>
                    <a:lstStyle/>
                    <a:p>
                      <a:pPr algn="ctr"/>
                      <a:r>
                        <a:rPr lang="en-US" sz="3600" dirty="0" smtClean="0"/>
                        <a:t>28 DAYS</a:t>
                      </a:r>
                      <a:endParaRPr lang="en-US" sz="3600" dirty="0"/>
                    </a:p>
                  </a:txBody>
                  <a:tcPr/>
                </a:tc>
                <a:tc>
                  <a:txBody>
                    <a:bodyPr/>
                    <a:lstStyle/>
                    <a:p>
                      <a:pPr algn="ctr"/>
                      <a:r>
                        <a:rPr lang="en-US" sz="3600" dirty="0" smtClean="0"/>
                        <a:t>90 DAYS</a:t>
                      </a:r>
                      <a:endParaRPr lang="en-US" sz="3600" dirty="0"/>
                    </a:p>
                  </a:txBody>
                  <a:tcPr/>
                </a:tc>
              </a:tr>
              <a:tr h="1050315">
                <a:tc>
                  <a:txBody>
                    <a:bodyPr/>
                    <a:lstStyle/>
                    <a:p>
                      <a:pPr algn="ctr"/>
                      <a:r>
                        <a:rPr lang="en-US" sz="3600" dirty="0" smtClean="0"/>
                        <a:t>70:30</a:t>
                      </a:r>
                      <a:endParaRPr lang="en-US" sz="3600" dirty="0"/>
                    </a:p>
                  </a:txBody>
                  <a:tcPr/>
                </a:tc>
                <a:tc>
                  <a:txBody>
                    <a:bodyPr/>
                    <a:lstStyle/>
                    <a:p>
                      <a:pPr algn="ctr"/>
                      <a:r>
                        <a:rPr lang="en-US" sz="3600" dirty="0" smtClean="0"/>
                        <a:t>31.9</a:t>
                      </a:r>
                      <a:endParaRPr lang="en-US" sz="3600" dirty="0"/>
                    </a:p>
                  </a:txBody>
                  <a:tcPr/>
                </a:tc>
                <a:tc>
                  <a:txBody>
                    <a:bodyPr/>
                    <a:lstStyle/>
                    <a:p>
                      <a:pPr algn="ctr"/>
                      <a:r>
                        <a:rPr lang="en-US" sz="3600" dirty="0" smtClean="0"/>
                        <a:t>45.4</a:t>
                      </a:r>
                      <a:endParaRPr lang="en-US" sz="3600" dirty="0"/>
                    </a:p>
                  </a:txBody>
                  <a:tcPr/>
                </a:tc>
                <a:tc>
                  <a:txBody>
                    <a:bodyPr/>
                    <a:lstStyle/>
                    <a:p>
                      <a:pPr algn="ctr"/>
                      <a:r>
                        <a:rPr lang="en-US" sz="3600" dirty="0" smtClean="0"/>
                        <a:t>58.7</a:t>
                      </a:r>
                      <a:endParaRPr lang="en-US" sz="3600" dirty="0"/>
                    </a:p>
                  </a:txBody>
                  <a:tcPr/>
                </a:tc>
                <a:tc>
                  <a:txBody>
                    <a:bodyPr/>
                    <a:lstStyle/>
                    <a:p>
                      <a:pPr algn="ctr"/>
                      <a:r>
                        <a:rPr lang="en-US" sz="3600" dirty="0" smtClean="0"/>
                        <a:t>63.9</a:t>
                      </a:r>
                      <a:endParaRPr lang="en-US" sz="3600" dirty="0"/>
                    </a:p>
                  </a:txBody>
                  <a:tcPr/>
                </a:tc>
              </a:tr>
              <a:tr h="1050315">
                <a:tc>
                  <a:txBody>
                    <a:bodyPr/>
                    <a:lstStyle/>
                    <a:p>
                      <a:pPr algn="ctr"/>
                      <a:r>
                        <a:rPr lang="en-US" sz="3600" dirty="0" smtClean="0"/>
                        <a:t>50:50</a:t>
                      </a:r>
                      <a:endParaRPr lang="en-US" sz="3600" dirty="0"/>
                    </a:p>
                  </a:txBody>
                  <a:tcPr/>
                </a:tc>
                <a:tc>
                  <a:txBody>
                    <a:bodyPr/>
                    <a:lstStyle/>
                    <a:p>
                      <a:pPr algn="ctr"/>
                      <a:r>
                        <a:rPr lang="en-US" sz="3600" dirty="0" smtClean="0"/>
                        <a:t>26.1</a:t>
                      </a:r>
                      <a:endParaRPr lang="en-US" sz="3600" dirty="0"/>
                    </a:p>
                  </a:txBody>
                  <a:tcPr/>
                </a:tc>
                <a:tc>
                  <a:txBody>
                    <a:bodyPr/>
                    <a:lstStyle/>
                    <a:p>
                      <a:pPr algn="ctr"/>
                      <a:r>
                        <a:rPr lang="en-US" sz="3600" dirty="0" smtClean="0"/>
                        <a:t>39.0</a:t>
                      </a:r>
                      <a:endParaRPr lang="en-US" sz="3600" dirty="0"/>
                    </a:p>
                  </a:txBody>
                  <a:tcPr/>
                </a:tc>
                <a:tc>
                  <a:txBody>
                    <a:bodyPr/>
                    <a:lstStyle/>
                    <a:p>
                      <a:pPr algn="ctr"/>
                      <a:r>
                        <a:rPr lang="en-US" sz="3600" dirty="0" smtClean="0"/>
                        <a:t>57.6</a:t>
                      </a:r>
                      <a:endParaRPr lang="en-US" sz="3600" dirty="0"/>
                    </a:p>
                  </a:txBody>
                  <a:tcPr/>
                </a:tc>
                <a:tc>
                  <a:txBody>
                    <a:bodyPr/>
                    <a:lstStyle/>
                    <a:p>
                      <a:pPr algn="ctr"/>
                      <a:r>
                        <a:rPr lang="en-US" sz="3600" dirty="0" smtClean="0"/>
                        <a:t>60.7</a:t>
                      </a:r>
                      <a:endParaRPr lang="en-US" sz="3600" dirty="0"/>
                    </a:p>
                  </a:txBody>
                  <a:tcPr/>
                </a:tc>
              </a:tr>
              <a:tr h="1050315">
                <a:tc>
                  <a:txBody>
                    <a:bodyPr/>
                    <a:lstStyle/>
                    <a:p>
                      <a:pPr algn="ctr"/>
                      <a:r>
                        <a:rPr lang="en-US" sz="3600" dirty="0" smtClean="0"/>
                        <a:t>30:70</a:t>
                      </a:r>
                      <a:endParaRPr lang="en-US" sz="3600" dirty="0"/>
                    </a:p>
                  </a:txBody>
                  <a:tcPr/>
                </a:tc>
                <a:tc>
                  <a:txBody>
                    <a:bodyPr/>
                    <a:lstStyle/>
                    <a:p>
                      <a:pPr algn="ctr"/>
                      <a:r>
                        <a:rPr lang="en-US" sz="3600" dirty="0" smtClean="0"/>
                        <a:t>24.0</a:t>
                      </a:r>
                      <a:endParaRPr lang="en-US" sz="3600" dirty="0"/>
                    </a:p>
                  </a:txBody>
                  <a:tcPr/>
                </a:tc>
                <a:tc>
                  <a:txBody>
                    <a:bodyPr/>
                    <a:lstStyle/>
                    <a:p>
                      <a:pPr algn="ctr"/>
                      <a:r>
                        <a:rPr lang="en-US" sz="3600" dirty="0" smtClean="0"/>
                        <a:t>35.4</a:t>
                      </a:r>
                      <a:endParaRPr lang="en-US" sz="3600" dirty="0"/>
                    </a:p>
                  </a:txBody>
                  <a:tcPr/>
                </a:tc>
                <a:tc>
                  <a:txBody>
                    <a:bodyPr/>
                    <a:lstStyle/>
                    <a:p>
                      <a:pPr algn="ctr"/>
                      <a:r>
                        <a:rPr lang="en-US" sz="3600" dirty="0" smtClean="0"/>
                        <a:t>42.7</a:t>
                      </a:r>
                      <a:endParaRPr lang="en-US" sz="3600" dirty="0"/>
                    </a:p>
                  </a:txBody>
                  <a:tcPr/>
                </a:tc>
                <a:tc>
                  <a:txBody>
                    <a:bodyPr/>
                    <a:lstStyle/>
                    <a:p>
                      <a:pPr algn="ctr"/>
                      <a:r>
                        <a:rPr lang="en-US" sz="3600" dirty="0" smtClean="0"/>
                        <a:t>50.1</a:t>
                      </a:r>
                      <a:endParaRPr lang="en-US" sz="3600" dirty="0"/>
                    </a:p>
                  </a:txBody>
                  <a:tcPr/>
                </a:tc>
              </a:tr>
              <a:tr h="1050315">
                <a:tc>
                  <a:txBody>
                    <a:bodyPr/>
                    <a:lstStyle/>
                    <a:p>
                      <a:pPr algn="ctr"/>
                      <a:r>
                        <a:rPr lang="en-US" sz="3600" dirty="0" smtClean="0"/>
                        <a:t>0:100</a:t>
                      </a:r>
                      <a:endParaRPr lang="en-US" sz="3600" dirty="0"/>
                    </a:p>
                  </a:txBody>
                  <a:tcPr/>
                </a:tc>
                <a:tc>
                  <a:txBody>
                    <a:bodyPr/>
                    <a:lstStyle/>
                    <a:p>
                      <a:pPr algn="ctr"/>
                      <a:r>
                        <a:rPr lang="en-US" sz="3600" dirty="0" smtClean="0"/>
                        <a:t>22.4</a:t>
                      </a:r>
                      <a:endParaRPr lang="en-US" sz="3600" dirty="0"/>
                    </a:p>
                  </a:txBody>
                  <a:tcPr/>
                </a:tc>
                <a:tc>
                  <a:txBody>
                    <a:bodyPr/>
                    <a:lstStyle/>
                    <a:p>
                      <a:pPr algn="ctr"/>
                      <a:r>
                        <a:rPr lang="en-US" sz="3600" dirty="0" smtClean="0"/>
                        <a:t>32.5</a:t>
                      </a:r>
                      <a:endParaRPr lang="en-US" sz="3600" dirty="0"/>
                    </a:p>
                  </a:txBody>
                  <a:tcPr/>
                </a:tc>
                <a:tc>
                  <a:txBody>
                    <a:bodyPr/>
                    <a:lstStyle/>
                    <a:p>
                      <a:pPr algn="ctr"/>
                      <a:r>
                        <a:rPr lang="en-US" sz="3600" dirty="0" smtClean="0"/>
                        <a:t>42,4</a:t>
                      </a:r>
                      <a:endParaRPr lang="en-US" sz="3600" dirty="0"/>
                    </a:p>
                  </a:txBody>
                  <a:tcPr/>
                </a:tc>
                <a:tc>
                  <a:txBody>
                    <a:bodyPr/>
                    <a:lstStyle/>
                    <a:p>
                      <a:pPr algn="ctr"/>
                      <a:r>
                        <a:rPr lang="en-US" sz="3600" dirty="0" smtClean="0"/>
                        <a:t>47.4</a:t>
                      </a:r>
                      <a:endParaRPr lang="en-US" sz="3600" dirty="0"/>
                    </a:p>
                  </a:txBody>
                  <a:tcPr/>
                </a:tc>
              </a:tr>
              <a:tr h="1050315">
                <a:tc>
                  <a:txBody>
                    <a:bodyPr/>
                    <a:lstStyle/>
                    <a:p>
                      <a:endParaRPr lang="en-US" sz="3600" dirty="0"/>
                    </a:p>
                  </a:txBody>
                  <a:tcPr/>
                </a:tc>
                <a:tc>
                  <a:txBody>
                    <a:bodyPr/>
                    <a:lstStyle/>
                    <a:p>
                      <a:endParaRPr lang="en-US" sz="3600" dirty="0"/>
                    </a:p>
                  </a:txBody>
                  <a:tcPr/>
                </a:tc>
                <a:tc>
                  <a:txBody>
                    <a:bodyPr/>
                    <a:lstStyle/>
                    <a:p>
                      <a:endParaRPr lang="en-US" sz="3600" dirty="0"/>
                    </a:p>
                  </a:txBody>
                  <a:tcPr/>
                </a:tc>
                <a:tc>
                  <a:txBody>
                    <a:bodyPr/>
                    <a:lstStyle/>
                    <a:p>
                      <a:endParaRPr lang="en-US" sz="3600" dirty="0"/>
                    </a:p>
                  </a:txBody>
                  <a:tcPr/>
                </a:tc>
                <a:tc>
                  <a:txBody>
                    <a:bodyPr/>
                    <a:lstStyle/>
                    <a:p>
                      <a:endParaRPr lang="en-US" sz="3600" dirty="0"/>
                    </a:p>
                  </a:txBody>
                  <a:tcPr/>
                </a:tc>
              </a:tr>
            </a:tbl>
          </a:graphicData>
        </a:graphic>
      </p:graphicFrame>
      <p:graphicFrame>
        <p:nvGraphicFramePr>
          <p:cNvPr id="4" name="Table 3"/>
          <p:cNvGraphicFramePr>
            <a:graphicFrameLocks noGrp="1"/>
          </p:cNvGraphicFramePr>
          <p:nvPr/>
        </p:nvGraphicFramePr>
        <p:xfrm>
          <a:off x="0" y="0"/>
          <a:ext cx="9286908" cy="756900"/>
        </p:xfrm>
        <a:graphic>
          <a:graphicData uri="http://schemas.openxmlformats.org/drawingml/2006/table">
            <a:tbl>
              <a:tblPr firstRow="1" bandRow="1">
                <a:tableStyleId>{5C22544A-7EE6-4342-B048-85BDC9FD1C3A}</a:tableStyleId>
              </a:tblPr>
              <a:tblGrid>
                <a:gridCol w="9286908"/>
              </a:tblGrid>
              <a:tr h="756900">
                <a:tc>
                  <a:txBody>
                    <a:bodyPr/>
                    <a:lstStyle/>
                    <a:p>
                      <a:pPr algn="ctr"/>
                      <a:r>
                        <a:rPr lang="en-US" sz="3200" dirty="0" smtClean="0"/>
                        <a:t>COMPRESSIVE STRENGTH </a:t>
                      </a:r>
                      <a:endParaRPr lang="en-US" sz="3200" dirty="0"/>
                    </a:p>
                  </a:txBody>
                  <a:tcPr/>
                </a:tc>
              </a:tr>
            </a:tbl>
          </a:graphicData>
        </a:graphic>
      </p:graphicFrame>
    </p:spTree>
  </p:cSld>
  <p:clrMapOvr>
    <a:masterClrMapping/>
  </p:clrMapOvr>
  <p:transition spd="slow" advClick="0"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85804" y="274638"/>
            <a:ext cx="8229600" cy="1143000"/>
          </a:xfrm>
        </p:spPr>
        <p:txBody>
          <a:bodyPr>
            <a:normAutofit/>
          </a:bodyPr>
          <a:lstStyle/>
          <a:p>
            <a:r>
              <a:rPr lang="en-US" sz="3600" b="1" u="sng" dirty="0" smtClean="0">
                <a:solidFill>
                  <a:srgbClr val="FF0000"/>
                </a:solidFill>
              </a:rPr>
              <a:t>ADVANTAGES OF FLY ASH CONCRETE</a:t>
            </a:r>
            <a:endParaRPr lang="en-IN" sz="3600" b="1" u="sng" dirty="0">
              <a:solidFill>
                <a:srgbClr val="FF0000"/>
              </a:solidFill>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800" dirty="0" smtClean="0"/>
              <a:t>Addition of fly ash to concrete minimize or eliminates the expansion due to alkali aggregate reaction</a:t>
            </a:r>
          </a:p>
          <a:p>
            <a:pPr>
              <a:buFont typeface="Wingdings" pitchFamily="2" charset="2"/>
              <a:buChar char="Ø"/>
            </a:pPr>
            <a:r>
              <a:rPr lang="en-US" sz="2400" dirty="0" smtClean="0"/>
              <a:t>WORKABILITY</a:t>
            </a:r>
          </a:p>
          <a:p>
            <a:pPr>
              <a:buFont typeface="Wingdings" pitchFamily="2" charset="2"/>
              <a:buChar char="Ø"/>
            </a:pPr>
            <a:r>
              <a:rPr lang="en-US" sz="2400" dirty="0" smtClean="0">
                <a:solidFill>
                  <a:srgbClr val="246C24"/>
                </a:solidFill>
                <a:latin typeface="+mj-lt"/>
              </a:rPr>
              <a:t> </a:t>
            </a:r>
            <a:r>
              <a:rPr lang="en-US" sz="2400" dirty="0" smtClean="0">
                <a:latin typeface="+mj-lt"/>
              </a:rPr>
              <a:t>TIME OF SETTING</a:t>
            </a:r>
          </a:p>
          <a:p>
            <a:pPr>
              <a:buFont typeface="Wingdings" pitchFamily="2" charset="2"/>
              <a:buChar char="Ø"/>
            </a:pPr>
            <a:endParaRPr lang="en-IN"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ssolv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dissolve">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dissolve">
                                      <p:cBhvr>
                                        <p:cTn id="2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u="sng" dirty="0" smtClean="0">
                <a:solidFill>
                  <a:srgbClr val="FF0000"/>
                </a:solidFill>
              </a:rPr>
              <a:t>DURABILITY OF FLY ASH CONCRETE</a:t>
            </a:r>
            <a:r>
              <a:rPr lang="en-US" u="sng" dirty="0" smtClean="0">
                <a:solidFill>
                  <a:schemeClr val="accent2"/>
                </a:solidFill>
              </a:rPr>
              <a:t/>
            </a:r>
            <a:br>
              <a:rPr lang="en-US" u="sng" dirty="0" smtClean="0">
                <a:solidFill>
                  <a:schemeClr val="accent2"/>
                </a:solidFill>
              </a:rPr>
            </a:br>
            <a:endParaRPr lang="en-IN" dirty="0"/>
          </a:p>
        </p:txBody>
      </p:sp>
      <p:sp>
        <p:nvSpPr>
          <p:cNvPr id="3" name="Content Placeholder 2"/>
          <p:cNvSpPr>
            <a:spLocks noGrp="1"/>
          </p:cNvSpPr>
          <p:nvPr>
            <p:ph idx="1"/>
          </p:nvPr>
        </p:nvSpPr>
        <p:spPr/>
        <p:txBody>
          <a:bodyPr>
            <a:normAutofit fontScale="77500" lnSpcReduction="20000"/>
          </a:bodyPr>
          <a:lstStyle/>
          <a:p>
            <a:pPr marL="233363" indent="-233363">
              <a:buClr>
                <a:schemeClr val="accent2"/>
              </a:buClr>
              <a:buFont typeface="Wingdings" pitchFamily="2" charset="2"/>
              <a:buChar char="Ø"/>
            </a:pPr>
            <a:endParaRPr lang="en-US" b="1" dirty="0" smtClean="0">
              <a:latin typeface="Times New Roman" pitchFamily="18" charset="0"/>
            </a:endParaRPr>
          </a:p>
          <a:p>
            <a:pPr marL="233363" indent="-233363">
              <a:buClr>
                <a:schemeClr val="accent2"/>
              </a:buClr>
              <a:buFont typeface="Wingdings" pitchFamily="2" charset="2"/>
              <a:buChar char="Ø"/>
            </a:pPr>
            <a:r>
              <a:rPr lang="en-US" b="1" dirty="0" smtClean="0">
                <a:latin typeface="+mj-lt"/>
              </a:rPr>
              <a:t>Sufficiently cured fly ash concrete has dense structure &amp; hence more resistance to deleterious substances.</a:t>
            </a:r>
          </a:p>
          <a:p>
            <a:pPr marL="233363" indent="-233363">
              <a:buClr>
                <a:schemeClr val="accent2"/>
              </a:buClr>
              <a:buFont typeface="Wingdings" pitchFamily="2" charset="2"/>
              <a:buChar char="Ø"/>
            </a:pPr>
            <a:endParaRPr lang="en-US" b="1" dirty="0" smtClean="0">
              <a:latin typeface="+mj-lt"/>
            </a:endParaRPr>
          </a:p>
          <a:p>
            <a:pPr marL="233363" indent="-233363">
              <a:buClr>
                <a:schemeClr val="accent2"/>
              </a:buClr>
              <a:buFont typeface="Wingdings" pitchFamily="2" charset="2"/>
              <a:buChar char="Ø"/>
            </a:pPr>
            <a:r>
              <a:rPr lang="en-US" b="1" dirty="0" smtClean="0">
                <a:latin typeface="+mj-lt"/>
              </a:rPr>
              <a:t>This reduces the corrosion of reinforcement.</a:t>
            </a:r>
          </a:p>
          <a:p>
            <a:pPr marL="233363" indent="-233363">
              <a:buClr>
                <a:schemeClr val="accent2"/>
              </a:buClr>
              <a:buFont typeface="Wingdings" pitchFamily="2" charset="2"/>
              <a:buChar char="Ø"/>
            </a:pPr>
            <a:endParaRPr lang="en-US" b="1" dirty="0" smtClean="0">
              <a:latin typeface="+mj-lt"/>
            </a:endParaRPr>
          </a:p>
          <a:p>
            <a:pPr marL="233363" indent="-233363">
              <a:buClr>
                <a:schemeClr val="accent2"/>
              </a:buClr>
              <a:buFont typeface="Wingdings" pitchFamily="2" charset="2"/>
              <a:buChar char="Ø"/>
            </a:pPr>
            <a:r>
              <a:rPr lang="en-US" b="1" dirty="0" smtClean="0">
                <a:latin typeface="+mj-lt"/>
              </a:rPr>
              <a:t>Class F fly ash reduces alkali-silica reactivity because of the dense structure &amp; hence expansion is reduced which increases durability.</a:t>
            </a:r>
          </a:p>
          <a:p>
            <a:pPr marL="233363" indent="-233363">
              <a:buClr>
                <a:schemeClr val="accent2"/>
              </a:buClr>
              <a:buFont typeface="Wingdings" pitchFamily="2" charset="2"/>
              <a:buChar char="Ø"/>
            </a:pPr>
            <a:endParaRPr lang="en-US" b="1" dirty="0" smtClean="0">
              <a:latin typeface="+mj-lt"/>
            </a:endParaRPr>
          </a:p>
          <a:p>
            <a:pPr marL="233363" indent="-233363">
              <a:buClr>
                <a:schemeClr val="accent2"/>
              </a:buClr>
              <a:buFont typeface="Wingdings" pitchFamily="2" charset="2"/>
              <a:buChar char="Ø"/>
            </a:pPr>
            <a:r>
              <a:rPr lang="en-US" b="1" dirty="0" smtClean="0">
                <a:latin typeface="+mj-lt"/>
              </a:rPr>
              <a:t> Because of the reduced permeability the chloride ingress is reduced. </a:t>
            </a:r>
            <a:endParaRPr lang="en-IN"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1000"/>
                                        <p:tgtEl>
                                          <p:spTgt spid="3">
                                            <p:txEl>
                                              <p:pRg st="5" end="5"/>
                                            </p:txEl>
                                          </p:spTgt>
                                        </p:tgtEl>
                                      </p:cBhvr>
                                    </p:animEffect>
                                    <p:anim calcmode="lin" valueType="num">
                                      <p:cBhvr>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1000"/>
                                        <p:tgtEl>
                                          <p:spTgt spid="3">
                                            <p:txEl>
                                              <p:pRg st="7" end="7"/>
                                            </p:txEl>
                                          </p:spTgt>
                                        </p:tgtEl>
                                      </p:cBhvr>
                                    </p:animEffect>
                                    <p:anim calcmode="lin" valueType="num">
                                      <p:cBhvr>
                                        <p:cTn id="3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STRUCTURES USED FLY ASH ASH</a:t>
            </a:r>
            <a:endParaRPr lang="en-IN" sz="3600" b="1" u="sng" dirty="0">
              <a:solidFill>
                <a:srgbClr val="FF0000"/>
              </a:solidFill>
            </a:endParaRPr>
          </a:p>
        </p:txBody>
      </p:sp>
      <p:grpSp>
        <p:nvGrpSpPr>
          <p:cNvPr id="4" name="Group 139"/>
          <p:cNvGrpSpPr>
            <a:grpSpLocks noGrp="1"/>
          </p:cNvGrpSpPr>
          <p:nvPr>
            <p:ph idx="1"/>
          </p:nvPr>
        </p:nvGrpSpPr>
        <p:grpSpPr bwMode="auto">
          <a:xfrm>
            <a:off x="457200" y="1600200"/>
            <a:ext cx="8229600" cy="4525963"/>
            <a:chOff x="-3" y="-3"/>
            <a:chExt cx="3864" cy="3633"/>
          </a:xfrm>
        </p:grpSpPr>
        <p:grpSp>
          <p:nvGrpSpPr>
            <p:cNvPr id="5" name="Group 137"/>
            <p:cNvGrpSpPr>
              <a:grpSpLocks/>
            </p:cNvGrpSpPr>
            <p:nvPr/>
          </p:nvGrpSpPr>
          <p:grpSpPr bwMode="auto">
            <a:xfrm>
              <a:off x="0" y="0"/>
              <a:ext cx="3858" cy="3627"/>
              <a:chOff x="0" y="0"/>
              <a:chExt cx="3858" cy="3627"/>
            </a:xfrm>
          </p:grpSpPr>
          <p:grpSp>
            <p:nvGrpSpPr>
              <p:cNvPr id="7" name="Group 48"/>
              <p:cNvGrpSpPr>
                <a:grpSpLocks/>
              </p:cNvGrpSpPr>
              <p:nvPr/>
            </p:nvGrpSpPr>
            <p:grpSpPr bwMode="auto">
              <a:xfrm>
                <a:off x="0" y="0"/>
                <a:ext cx="447" cy="403"/>
                <a:chOff x="0" y="0"/>
                <a:chExt cx="447" cy="403"/>
              </a:xfrm>
            </p:grpSpPr>
            <p:sp>
              <p:nvSpPr>
                <p:cNvPr id="140" name="Rectangle 2"/>
                <p:cNvSpPr>
                  <a:spLocks noChangeArrowheads="1"/>
                </p:cNvSpPr>
                <p:nvPr/>
              </p:nvSpPr>
              <p:spPr bwMode="auto">
                <a:xfrm>
                  <a:off x="43" y="0"/>
                  <a:ext cx="361"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r>
                    <a:rPr lang="en-US" b="1" dirty="0">
                      <a:solidFill>
                        <a:srgbClr val="246C24"/>
                      </a:solidFill>
                      <a:latin typeface="Times New Roman" pitchFamily="18" charset="0"/>
                      <a:cs typeface="Times New Roman" pitchFamily="18" charset="0"/>
                    </a:rPr>
                    <a:t>Sl. No</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41" name="Rectangle 47"/>
                <p:cNvSpPr>
                  <a:spLocks noChangeArrowheads="1"/>
                </p:cNvSpPr>
                <p:nvPr/>
              </p:nvSpPr>
              <p:spPr bwMode="auto">
                <a:xfrm>
                  <a:off x="0" y="0"/>
                  <a:ext cx="447"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8" name="Group 50"/>
              <p:cNvGrpSpPr>
                <a:grpSpLocks/>
              </p:cNvGrpSpPr>
              <p:nvPr/>
            </p:nvGrpSpPr>
            <p:grpSpPr bwMode="auto">
              <a:xfrm>
                <a:off x="447" y="0"/>
                <a:ext cx="864" cy="403"/>
                <a:chOff x="447" y="0"/>
                <a:chExt cx="864" cy="403"/>
              </a:xfrm>
            </p:grpSpPr>
            <p:sp>
              <p:nvSpPr>
                <p:cNvPr id="138" name="Rectangle 3"/>
                <p:cNvSpPr>
                  <a:spLocks noChangeArrowheads="1"/>
                </p:cNvSpPr>
                <p:nvPr/>
              </p:nvSpPr>
              <p:spPr bwMode="auto">
                <a:xfrm>
                  <a:off x="490" y="0"/>
                  <a:ext cx="778"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Structures</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39" name="Rectangle 49"/>
                <p:cNvSpPr>
                  <a:spLocks noChangeArrowheads="1"/>
                </p:cNvSpPr>
                <p:nvPr/>
              </p:nvSpPr>
              <p:spPr bwMode="auto">
                <a:xfrm>
                  <a:off x="447" y="0"/>
                  <a:ext cx="864"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9" name="Group 52"/>
              <p:cNvGrpSpPr>
                <a:grpSpLocks/>
              </p:cNvGrpSpPr>
              <p:nvPr/>
            </p:nvGrpSpPr>
            <p:grpSpPr bwMode="auto">
              <a:xfrm>
                <a:off x="1311" y="0"/>
                <a:ext cx="582" cy="403"/>
                <a:chOff x="1311" y="0"/>
                <a:chExt cx="582" cy="403"/>
              </a:xfrm>
            </p:grpSpPr>
            <p:sp>
              <p:nvSpPr>
                <p:cNvPr id="136" name="Rectangle 4"/>
                <p:cNvSpPr>
                  <a:spLocks noChangeArrowheads="1"/>
                </p:cNvSpPr>
                <p:nvPr/>
              </p:nvSpPr>
              <p:spPr bwMode="auto">
                <a:xfrm>
                  <a:off x="1354" y="0"/>
                  <a:ext cx="496"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State</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37" name="Rectangle 51"/>
                <p:cNvSpPr>
                  <a:spLocks noChangeArrowheads="1"/>
                </p:cNvSpPr>
                <p:nvPr/>
              </p:nvSpPr>
              <p:spPr bwMode="auto">
                <a:xfrm>
                  <a:off x="1311" y="0"/>
                  <a:ext cx="582"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10" name="Group 54"/>
              <p:cNvGrpSpPr>
                <a:grpSpLocks/>
              </p:cNvGrpSpPr>
              <p:nvPr/>
            </p:nvGrpSpPr>
            <p:grpSpPr bwMode="auto">
              <a:xfrm>
                <a:off x="1893" y="0"/>
                <a:ext cx="1083" cy="403"/>
                <a:chOff x="1893" y="0"/>
                <a:chExt cx="1083" cy="403"/>
              </a:xfrm>
            </p:grpSpPr>
            <p:sp>
              <p:nvSpPr>
                <p:cNvPr id="134" name="Rectangle 5"/>
                <p:cNvSpPr>
                  <a:spLocks noChangeArrowheads="1"/>
                </p:cNvSpPr>
                <p:nvPr/>
              </p:nvSpPr>
              <p:spPr bwMode="auto">
                <a:xfrm>
                  <a:off x="1936" y="0"/>
                  <a:ext cx="997"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r>
                    <a:rPr lang="en-US" b="1" dirty="0">
                      <a:solidFill>
                        <a:srgbClr val="246C24"/>
                      </a:solidFill>
                      <a:latin typeface="Times New Roman" pitchFamily="18" charset="0"/>
                      <a:cs typeface="Times New Roman" pitchFamily="18" charset="0"/>
                    </a:rPr>
                    <a:t>Cement replaced (%)</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35" name="Rectangle 53"/>
                <p:cNvSpPr>
                  <a:spLocks noChangeArrowheads="1"/>
                </p:cNvSpPr>
                <p:nvPr/>
              </p:nvSpPr>
              <p:spPr bwMode="auto">
                <a:xfrm>
                  <a:off x="1893" y="0"/>
                  <a:ext cx="1083"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11" name="Group 56"/>
              <p:cNvGrpSpPr>
                <a:grpSpLocks/>
              </p:cNvGrpSpPr>
              <p:nvPr/>
            </p:nvGrpSpPr>
            <p:grpSpPr bwMode="auto">
              <a:xfrm>
                <a:off x="2976" y="0"/>
                <a:ext cx="882" cy="403"/>
                <a:chOff x="2976" y="0"/>
                <a:chExt cx="882" cy="403"/>
              </a:xfrm>
            </p:grpSpPr>
            <p:sp>
              <p:nvSpPr>
                <p:cNvPr id="132" name="Rectangle 6"/>
                <p:cNvSpPr>
                  <a:spLocks noChangeArrowheads="1"/>
                </p:cNvSpPr>
                <p:nvPr/>
              </p:nvSpPr>
              <p:spPr bwMode="auto">
                <a:xfrm>
                  <a:off x="3019" y="0"/>
                  <a:ext cx="796"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r>
                    <a:rPr lang="en-US" b="1" dirty="0">
                      <a:solidFill>
                        <a:srgbClr val="246C24"/>
                      </a:solidFill>
                      <a:latin typeface="Times New Roman" pitchFamily="18" charset="0"/>
                      <a:cs typeface="Times New Roman" pitchFamily="18" charset="0"/>
                    </a:rPr>
                    <a:t>Source of fly ash</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33" name="Rectangle 55"/>
                <p:cNvSpPr>
                  <a:spLocks noChangeArrowheads="1"/>
                </p:cNvSpPr>
                <p:nvPr/>
              </p:nvSpPr>
              <p:spPr bwMode="auto">
                <a:xfrm>
                  <a:off x="2976" y="0"/>
                  <a:ext cx="882"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12" name="Group 58"/>
              <p:cNvGrpSpPr>
                <a:grpSpLocks/>
              </p:cNvGrpSpPr>
              <p:nvPr/>
            </p:nvGrpSpPr>
            <p:grpSpPr bwMode="auto">
              <a:xfrm>
                <a:off x="0" y="403"/>
                <a:ext cx="447" cy="403"/>
                <a:chOff x="0" y="403"/>
                <a:chExt cx="447" cy="403"/>
              </a:xfrm>
            </p:grpSpPr>
            <p:sp>
              <p:nvSpPr>
                <p:cNvPr id="130" name="Rectangle 7"/>
                <p:cNvSpPr>
                  <a:spLocks noChangeArrowheads="1"/>
                </p:cNvSpPr>
                <p:nvPr/>
              </p:nvSpPr>
              <p:spPr bwMode="auto">
                <a:xfrm>
                  <a:off x="43" y="403"/>
                  <a:ext cx="361"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1.</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31" name="Rectangle 57"/>
                <p:cNvSpPr>
                  <a:spLocks noChangeArrowheads="1"/>
                </p:cNvSpPr>
                <p:nvPr/>
              </p:nvSpPr>
              <p:spPr bwMode="auto">
                <a:xfrm>
                  <a:off x="0" y="403"/>
                  <a:ext cx="447"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13" name="Group 60"/>
              <p:cNvGrpSpPr>
                <a:grpSpLocks/>
              </p:cNvGrpSpPr>
              <p:nvPr/>
            </p:nvGrpSpPr>
            <p:grpSpPr bwMode="auto">
              <a:xfrm>
                <a:off x="447" y="403"/>
                <a:ext cx="864" cy="403"/>
                <a:chOff x="447" y="403"/>
                <a:chExt cx="864" cy="403"/>
              </a:xfrm>
            </p:grpSpPr>
            <p:sp>
              <p:nvSpPr>
                <p:cNvPr id="128" name="Rectangle 8"/>
                <p:cNvSpPr>
                  <a:spLocks noChangeArrowheads="1"/>
                </p:cNvSpPr>
                <p:nvPr/>
              </p:nvSpPr>
              <p:spPr bwMode="auto">
                <a:xfrm>
                  <a:off x="490" y="403"/>
                  <a:ext cx="778"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r>
                    <a:rPr lang="en-US" b="1" dirty="0">
                      <a:solidFill>
                        <a:srgbClr val="246C24"/>
                      </a:solidFill>
                      <a:latin typeface="Times New Roman" pitchFamily="18" charset="0"/>
                      <a:cs typeface="Times New Roman" pitchFamily="18" charset="0"/>
                    </a:rPr>
                    <a:t>Gurgoan tunnel</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29" name="Rectangle 59"/>
                <p:cNvSpPr>
                  <a:spLocks noChangeArrowheads="1"/>
                </p:cNvSpPr>
                <p:nvPr/>
              </p:nvSpPr>
              <p:spPr bwMode="auto">
                <a:xfrm>
                  <a:off x="447" y="403"/>
                  <a:ext cx="864"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14" name="Group 62"/>
              <p:cNvGrpSpPr>
                <a:grpSpLocks/>
              </p:cNvGrpSpPr>
              <p:nvPr/>
            </p:nvGrpSpPr>
            <p:grpSpPr bwMode="auto">
              <a:xfrm>
                <a:off x="1311" y="403"/>
                <a:ext cx="582" cy="403"/>
                <a:chOff x="1311" y="403"/>
                <a:chExt cx="582" cy="403"/>
              </a:xfrm>
            </p:grpSpPr>
            <p:sp>
              <p:nvSpPr>
                <p:cNvPr id="126" name="Rectangle 9"/>
                <p:cNvSpPr>
                  <a:spLocks noChangeArrowheads="1"/>
                </p:cNvSpPr>
                <p:nvPr/>
              </p:nvSpPr>
              <p:spPr bwMode="auto">
                <a:xfrm>
                  <a:off x="1354" y="403"/>
                  <a:ext cx="496"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r>
                    <a:rPr lang="en-US" b="1" dirty="0">
                      <a:solidFill>
                        <a:srgbClr val="246C24"/>
                      </a:solidFill>
                      <a:latin typeface="Times New Roman" pitchFamily="18" charset="0"/>
                      <a:cs typeface="Times New Roman" pitchFamily="18" charset="0"/>
                    </a:rPr>
                    <a:t>Haryana</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27" name="Rectangle 61"/>
                <p:cNvSpPr>
                  <a:spLocks noChangeArrowheads="1"/>
                </p:cNvSpPr>
                <p:nvPr/>
              </p:nvSpPr>
              <p:spPr bwMode="auto">
                <a:xfrm>
                  <a:off x="1311" y="403"/>
                  <a:ext cx="582"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15" name="Group 64"/>
              <p:cNvGrpSpPr>
                <a:grpSpLocks/>
              </p:cNvGrpSpPr>
              <p:nvPr/>
            </p:nvGrpSpPr>
            <p:grpSpPr bwMode="auto">
              <a:xfrm>
                <a:off x="1893" y="403"/>
                <a:ext cx="1083" cy="403"/>
                <a:chOff x="1893" y="403"/>
                <a:chExt cx="1083" cy="403"/>
              </a:xfrm>
            </p:grpSpPr>
            <p:sp>
              <p:nvSpPr>
                <p:cNvPr id="124" name="Rectangle 10"/>
                <p:cNvSpPr>
                  <a:spLocks noChangeArrowheads="1"/>
                </p:cNvSpPr>
                <p:nvPr/>
              </p:nvSpPr>
              <p:spPr bwMode="auto">
                <a:xfrm>
                  <a:off x="1936" y="403"/>
                  <a:ext cx="997"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15</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25" name="Rectangle 63"/>
                <p:cNvSpPr>
                  <a:spLocks noChangeArrowheads="1"/>
                </p:cNvSpPr>
                <p:nvPr/>
              </p:nvSpPr>
              <p:spPr bwMode="auto">
                <a:xfrm>
                  <a:off x="1893" y="403"/>
                  <a:ext cx="1083"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16" name="Group 66"/>
              <p:cNvGrpSpPr>
                <a:grpSpLocks/>
              </p:cNvGrpSpPr>
              <p:nvPr/>
            </p:nvGrpSpPr>
            <p:grpSpPr bwMode="auto">
              <a:xfrm>
                <a:off x="2976" y="403"/>
                <a:ext cx="882" cy="403"/>
                <a:chOff x="2976" y="403"/>
                <a:chExt cx="882" cy="403"/>
              </a:xfrm>
            </p:grpSpPr>
            <p:sp>
              <p:nvSpPr>
                <p:cNvPr id="122" name="Rectangle 11"/>
                <p:cNvSpPr>
                  <a:spLocks noChangeArrowheads="1"/>
                </p:cNvSpPr>
                <p:nvPr/>
              </p:nvSpPr>
              <p:spPr bwMode="auto">
                <a:xfrm>
                  <a:off x="3019" y="403"/>
                  <a:ext cx="796"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Delhi</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23" name="Rectangle 65"/>
                <p:cNvSpPr>
                  <a:spLocks noChangeArrowheads="1"/>
                </p:cNvSpPr>
                <p:nvPr/>
              </p:nvSpPr>
              <p:spPr bwMode="auto">
                <a:xfrm>
                  <a:off x="2976" y="403"/>
                  <a:ext cx="882"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17" name="Group 68"/>
              <p:cNvGrpSpPr>
                <a:grpSpLocks/>
              </p:cNvGrpSpPr>
              <p:nvPr/>
            </p:nvGrpSpPr>
            <p:grpSpPr bwMode="auto">
              <a:xfrm>
                <a:off x="0" y="806"/>
                <a:ext cx="447" cy="403"/>
                <a:chOff x="0" y="806"/>
                <a:chExt cx="447" cy="403"/>
              </a:xfrm>
            </p:grpSpPr>
            <p:sp>
              <p:nvSpPr>
                <p:cNvPr id="120" name="Rectangle 12"/>
                <p:cNvSpPr>
                  <a:spLocks noChangeArrowheads="1"/>
                </p:cNvSpPr>
                <p:nvPr/>
              </p:nvSpPr>
              <p:spPr bwMode="auto">
                <a:xfrm>
                  <a:off x="43" y="806"/>
                  <a:ext cx="361"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2.</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21" name="Rectangle 67"/>
                <p:cNvSpPr>
                  <a:spLocks noChangeArrowheads="1"/>
                </p:cNvSpPr>
                <p:nvPr/>
              </p:nvSpPr>
              <p:spPr bwMode="auto">
                <a:xfrm>
                  <a:off x="0" y="806"/>
                  <a:ext cx="447"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18" name="Group 70"/>
              <p:cNvGrpSpPr>
                <a:grpSpLocks/>
              </p:cNvGrpSpPr>
              <p:nvPr/>
            </p:nvGrpSpPr>
            <p:grpSpPr bwMode="auto">
              <a:xfrm>
                <a:off x="447" y="806"/>
                <a:ext cx="864" cy="403"/>
                <a:chOff x="447" y="806"/>
                <a:chExt cx="864" cy="403"/>
              </a:xfrm>
            </p:grpSpPr>
            <p:sp>
              <p:nvSpPr>
                <p:cNvPr id="118" name="Rectangle 13"/>
                <p:cNvSpPr>
                  <a:spLocks noChangeArrowheads="1"/>
                </p:cNvSpPr>
                <p:nvPr/>
              </p:nvSpPr>
              <p:spPr bwMode="auto">
                <a:xfrm>
                  <a:off x="490" y="806"/>
                  <a:ext cx="778"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r>
                    <a:rPr lang="en-US" b="1" dirty="0">
                      <a:solidFill>
                        <a:srgbClr val="246C24"/>
                      </a:solidFill>
                      <a:latin typeface="Times New Roman" pitchFamily="18" charset="0"/>
                      <a:cs typeface="Times New Roman" pitchFamily="18" charset="0"/>
                    </a:rPr>
                    <a:t>Jawar sagar Dam</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19" name="Rectangle 69"/>
                <p:cNvSpPr>
                  <a:spLocks noChangeArrowheads="1"/>
                </p:cNvSpPr>
                <p:nvPr/>
              </p:nvSpPr>
              <p:spPr bwMode="auto">
                <a:xfrm>
                  <a:off x="447" y="806"/>
                  <a:ext cx="864"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19" name="Group 72"/>
              <p:cNvGrpSpPr>
                <a:grpSpLocks/>
              </p:cNvGrpSpPr>
              <p:nvPr/>
            </p:nvGrpSpPr>
            <p:grpSpPr bwMode="auto">
              <a:xfrm>
                <a:off x="1311" y="806"/>
                <a:ext cx="582" cy="403"/>
                <a:chOff x="1311" y="806"/>
                <a:chExt cx="582" cy="403"/>
              </a:xfrm>
            </p:grpSpPr>
            <p:sp>
              <p:nvSpPr>
                <p:cNvPr id="116" name="Rectangle 14"/>
                <p:cNvSpPr>
                  <a:spLocks noChangeArrowheads="1"/>
                </p:cNvSpPr>
                <p:nvPr/>
              </p:nvSpPr>
              <p:spPr bwMode="auto">
                <a:xfrm>
                  <a:off x="1354" y="806"/>
                  <a:ext cx="496"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endParaRPr lang="en-US" sz="900" b="1" dirty="0">
                    <a:solidFill>
                      <a:srgbClr val="246C24"/>
                    </a:solidFill>
                    <a:latin typeface="Times New Roman" pitchFamily="18" charset="0"/>
                    <a:cs typeface="Times New Roman" pitchFamily="18" charset="0"/>
                  </a:endParaRPr>
                </a:p>
                <a:p>
                  <a:pPr algn="ctr" eaLnBrk="1" hangingPunct="1"/>
                  <a:r>
                    <a:rPr lang="en-US" b="1" dirty="0">
                      <a:solidFill>
                        <a:srgbClr val="246C24"/>
                      </a:solidFill>
                      <a:latin typeface="Times New Roman" pitchFamily="18" charset="0"/>
                      <a:cs typeface="Times New Roman" pitchFamily="18" charset="0"/>
                    </a:rPr>
                    <a:t>Rajasthan</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17" name="Rectangle 71"/>
                <p:cNvSpPr>
                  <a:spLocks noChangeArrowheads="1"/>
                </p:cNvSpPr>
                <p:nvPr/>
              </p:nvSpPr>
              <p:spPr bwMode="auto">
                <a:xfrm>
                  <a:off x="1311" y="806"/>
                  <a:ext cx="582"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20" name="Group 74"/>
              <p:cNvGrpSpPr>
                <a:grpSpLocks/>
              </p:cNvGrpSpPr>
              <p:nvPr/>
            </p:nvGrpSpPr>
            <p:grpSpPr bwMode="auto">
              <a:xfrm>
                <a:off x="1893" y="806"/>
                <a:ext cx="1083" cy="403"/>
                <a:chOff x="1893" y="806"/>
                <a:chExt cx="1083" cy="403"/>
              </a:xfrm>
            </p:grpSpPr>
            <p:sp>
              <p:nvSpPr>
                <p:cNvPr id="114" name="Rectangle 15"/>
                <p:cNvSpPr>
                  <a:spLocks noChangeArrowheads="1"/>
                </p:cNvSpPr>
                <p:nvPr/>
              </p:nvSpPr>
              <p:spPr bwMode="auto">
                <a:xfrm>
                  <a:off x="1936" y="806"/>
                  <a:ext cx="997"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endParaRPr lang="en-US" b="1" dirty="0">
                    <a:solidFill>
                      <a:srgbClr val="246C24"/>
                    </a:solidFill>
                    <a:latin typeface="Times New Roman" pitchFamily="18" charset="0"/>
                    <a:cs typeface="Times New Roman" pitchFamily="18" charset="0"/>
                  </a:endParaRPr>
                </a:p>
                <a:p>
                  <a:pPr algn="ctr" eaLnBrk="1" hangingPunct="1"/>
                  <a:r>
                    <a:rPr lang="en-US" b="1" dirty="0">
                      <a:solidFill>
                        <a:srgbClr val="246C24"/>
                      </a:solidFill>
                      <a:latin typeface="Times New Roman" pitchFamily="18" charset="0"/>
                      <a:cs typeface="Times New Roman" pitchFamily="18" charset="0"/>
                    </a:rPr>
                    <a:t>20</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15" name="Rectangle 73"/>
                <p:cNvSpPr>
                  <a:spLocks noChangeArrowheads="1"/>
                </p:cNvSpPr>
                <p:nvPr/>
              </p:nvSpPr>
              <p:spPr bwMode="auto">
                <a:xfrm>
                  <a:off x="1893" y="806"/>
                  <a:ext cx="1083"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21" name="Group 76"/>
              <p:cNvGrpSpPr>
                <a:grpSpLocks/>
              </p:cNvGrpSpPr>
              <p:nvPr/>
            </p:nvGrpSpPr>
            <p:grpSpPr bwMode="auto">
              <a:xfrm>
                <a:off x="2976" y="806"/>
                <a:ext cx="882" cy="403"/>
                <a:chOff x="2976" y="806"/>
                <a:chExt cx="882" cy="403"/>
              </a:xfrm>
            </p:grpSpPr>
            <p:sp>
              <p:nvSpPr>
                <p:cNvPr id="112" name="Rectangle 16"/>
                <p:cNvSpPr>
                  <a:spLocks noChangeArrowheads="1"/>
                </p:cNvSpPr>
                <p:nvPr/>
              </p:nvSpPr>
              <p:spPr bwMode="auto">
                <a:xfrm>
                  <a:off x="3019" y="806"/>
                  <a:ext cx="796"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Delhi</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13" name="Rectangle 75"/>
                <p:cNvSpPr>
                  <a:spLocks noChangeArrowheads="1"/>
                </p:cNvSpPr>
                <p:nvPr/>
              </p:nvSpPr>
              <p:spPr bwMode="auto">
                <a:xfrm>
                  <a:off x="2976" y="806"/>
                  <a:ext cx="882"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22" name="Group 78"/>
              <p:cNvGrpSpPr>
                <a:grpSpLocks/>
              </p:cNvGrpSpPr>
              <p:nvPr/>
            </p:nvGrpSpPr>
            <p:grpSpPr bwMode="auto">
              <a:xfrm>
                <a:off x="0" y="1209"/>
                <a:ext cx="447" cy="403"/>
                <a:chOff x="0" y="1209"/>
                <a:chExt cx="447" cy="403"/>
              </a:xfrm>
            </p:grpSpPr>
            <p:sp>
              <p:nvSpPr>
                <p:cNvPr id="110" name="Rectangle 17"/>
                <p:cNvSpPr>
                  <a:spLocks noChangeArrowheads="1"/>
                </p:cNvSpPr>
                <p:nvPr/>
              </p:nvSpPr>
              <p:spPr bwMode="auto">
                <a:xfrm>
                  <a:off x="43" y="1209"/>
                  <a:ext cx="361"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3.</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11" name="Rectangle 77"/>
                <p:cNvSpPr>
                  <a:spLocks noChangeArrowheads="1"/>
                </p:cNvSpPr>
                <p:nvPr/>
              </p:nvSpPr>
              <p:spPr bwMode="auto">
                <a:xfrm>
                  <a:off x="0" y="1209"/>
                  <a:ext cx="447"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23" name="Group 80"/>
              <p:cNvGrpSpPr>
                <a:grpSpLocks/>
              </p:cNvGrpSpPr>
              <p:nvPr/>
            </p:nvGrpSpPr>
            <p:grpSpPr bwMode="auto">
              <a:xfrm>
                <a:off x="447" y="1209"/>
                <a:ext cx="864" cy="403"/>
                <a:chOff x="447" y="1209"/>
                <a:chExt cx="864" cy="403"/>
              </a:xfrm>
            </p:grpSpPr>
            <p:sp>
              <p:nvSpPr>
                <p:cNvPr id="108" name="Rectangle 18"/>
                <p:cNvSpPr>
                  <a:spLocks noChangeArrowheads="1"/>
                </p:cNvSpPr>
                <p:nvPr/>
              </p:nvSpPr>
              <p:spPr bwMode="auto">
                <a:xfrm>
                  <a:off x="490" y="1209"/>
                  <a:ext cx="778"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Kakki Dam</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09" name="Rectangle 79"/>
                <p:cNvSpPr>
                  <a:spLocks noChangeArrowheads="1"/>
                </p:cNvSpPr>
                <p:nvPr/>
              </p:nvSpPr>
              <p:spPr bwMode="auto">
                <a:xfrm>
                  <a:off x="447" y="1209"/>
                  <a:ext cx="864"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24" name="Group 82"/>
              <p:cNvGrpSpPr>
                <a:grpSpLocks/>
              </p:cNvGrpSpPr>
              <p:nvPr/>
            </p:nvGrpSpPr>
            <p:grpSpPr bwMode="auto">
              <a:xfrm>
                <a:off x="1311" y="1209"/>
                <a:ext cx="582" cy="403"/>
                <a:chOff x="1311" y="1209"/>
                <a:chExt cx="582" cy="403"/>
              </a:xfrm>
            </p:grpSpPr>
            <p:sp>
              <p:nvSpPr>
                <p:cNvPr id="106" name="Rectangle 19"/>
                <p:cNvSpPr>
                  <a:spLocks noChangeArrowheads="1"/>
                </p:cNvSpPr>
                <p:nvPr/>
              </p:nvSpPr>
              <p:spPr bwMode="auto">
                <a:xfrm>
                  <a:off x="1354" y="1209"/>
                  <a:ext cx="496"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r>
                    <a:rPr lang="en-US" b="1" dirty="0">
                      <a:solidFill>
                        <a:srgbClr val="246C24"/>
                      </a:solidFill>
                      <a:latin typeface="Times New Roman" pitchFamily="18" charset="0"/>
                      <a:cs typeface="Times New Roman" pitchFamily="18" charset="0"/>
                    </a:rPr>
                    <a:t>Kerala</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07" name="Rectangle 81"/>
                <p:cNvSpPr>
                  <a:spLocks noChangeArrowheads="1"/>
                </p:cNvSpPr>
                <p:nvPr/>
              </p:nvSpPr>
              <p:spPr bwMode="auto">
                <a:xfrm>
                  <a:off x="1311" y="1209"/>
                  <a:ext cx="582"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25" name="Group 84"/>
              <p:cNvGrpSpPr>
                <a:grpSpLocks/>
              </p:cNvGrpSpPr>
              <p:nvPr/>
            </p:nvGrpSpPr>
            <p:grpSpPr bwMode="auto">
              <a:xfrm>
                <a:off x="1893" y="1209"/>
                <a:ext cx="1083" cy="403"/>
                <a:chOff x="1893" y="1209"/>
                <a:chExt cx="1083" cy="403"/>
              </a:xfrm>
            </p:grpSpPr>
            <p:sp>
              <p:nvSpPr>
                <p:cNvPr id="104" name="Rectangle 20"/>
                <p:cNvSpPr>
                  <a:spLocks noChangeArrowheads="1"/>
                </p:cNvSpPr>
                <p:nvPr/>
              </p:nvSpPr>
              <p:spPr bwMode="auto">
                <a:xfrm>
                  <a:off x="1936" y="1209"/>
                  <a:ext cx="997"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endParaRPr lang="en-US" b="1" dirty="0">
                    <a:solidFill>
                      <a:srgbClr val="246C24"/>
                    </a:solidFill>
                    <a:latin typeface="Times New Roman" pitchFamily="18" charset="0"/>
                    <a:cs typeface="Times New Roman" pitchFamily="18" charset="0"/>
                  </a:endParaRPr>
                </a:p>
                <a:p>
                  <a:pPr algn="ctr" eaLnBrk="1" hangingPunct="1"/>
                  <a:r>
                    <a:rPr lang="en-US" b="1" dirty="0">
                      <a:solidFill>
                        <a:srgbClr val="246C24"/>
                      </a:solidFill>
                      <a:latin typeface="Times New Roman" pitchFamily="18" charset="0"/>
                      <a:cs typeface="Times New Roman" pitchFamily="18" charset="0"/>
                    </a:rPr>
                    <a:t>20</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05" name="Rectangle 83"/>
                <p:cNvSpPr>
                  <a:spLocks noChangeArrowheads="1"/>
                </p:cNvSpPr>
                <p:nvPr/>
              </p:nvSpPr>
              <p:spPr bwMode="auto">
                <a:xfrm>
                  <a:off x="1893" y="1209"/>
                  <a:ext cx="1083"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26" name="Group 86"/>
              <p:cNvGrpSpPr>
                <a:grpSpLocks/>
              </p:cNvGrpSpPr>
              <p:nvPr/>
            </p:nvGrpSpPr>
            <p:grpSpPr bwMode="auto">
              <a:xfrm>
                <a:off x="2976" y="1209"/>
                <a:ext cx="882" cy="403"/>
                <a:chOff x="2976" y="1209"/>
                <a:chExt cx="882" cy="403"/>
              </a:xfrm>
            </p:grpSpPr>
            <p:sp>
              <p:nvSpPr>
                <p:cNvPr id="102" name="Rectangle 21"/>
                <p:cNvSpPr>
                  <a:spLocks noChangeArrowheads="1"/>
                </p:cNvSpPr>
                <p:nvPr/>
              </p:nvSpPr>
              <p:spPr bwMode="auto">
                <a:xfrm>
                  <a:off x="3019" y="1209"/>
                  <a:ext cx="796"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Neyveli</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03" name="Rectangle 85"/>
                <p:cNvSpPr>
                  <a:spLocks noChangeArrowheads="1"/>
                </p:cNvSpPr>
                <p:nvPr/>
              </p:nvSpPr>
              <p:spPr bwMode="auto">
                <a:xfrm>
                  <a:off x="2976" y="1209"/>
                  <a:ext cx="882"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27" name="Group 88"/>
              <p:cNvGrpSpPr>
                <a:grpSpLocks/>
              </p:cNvGrpSpPr>
              <p:nvPr/>
            </p:nvGrpSpPr>
            <p:grpSpPr bwMode="auto">
              <a:xfrm>
                <a:off x="0" y="1612"/>
                <a:ext cx="447" cy="403"/>
                <a:chOff x="0" y="1612"/>
                <a:chExt cx="447" cy="403"/>
              </a:xfrm>
            </p:grpSpPr>
            <p:sp>
              <p:nvSpPr>
                <p:cNvPr id="100" name="Rectangle 22"/>
                <p:cNvSpPr>
                  <a:spLocks noChangeArrowheads="1"/>
                </p:cNvSpPr>
                <p:nvPr/>
              </p:nvSpPr>
              <p:spPr bwMode="auto">
                <a:xfrm>
                  <a:off x="43" y="1612"/>
                  <a:ext cx="361"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4.</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101" name="Rectangle 87"/>
                <p:cNvSpPr>
                  <a:spLocks noChangeArrowheads="1"/>
                </p:cNvSpPr>
                <p:nvPr/>
              </p:nvSpPr>
              <p:spPr bwMode="auto">
                <a:xfrm>
                  <a:off x="0" y="1612"/>
                  <a:ext cx="447"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28" name="Group 90"/>
              <p:cNvGrpSpPr>
                <a:grpSpLocks/>
              </p:cNvGrpSpPr>
              <p:nvPr/>
            </p:nvGrpSpPr>
            <p:grpSpPr bwMode="auto">
              <a:xfrm>
                <a:off x="447" y="1612"/>
                <a:ext cx="864" cy="403"/>
                <a:chOff x="447" y="1612"/>
                <a:chExt cx="864" cy="403"/>
              </a:xfrm>
            </p:grpSpPr>
            <p:sp>
              <p:nvSpPr>
                <p:cNvPr id="98" name="Rectangle 23"/>
                <p:cNvSpPr>
                  <a:spLocks noChangeArrowheads="1"/>
                </p:cNvSpPr>
                <p:nvPr/>
              </p:nvSpPr>
              <p:spPr bwMode="auto">
                <a:xfrm>
                  <a:off x="490" y="1612"/>
                  <a:ext cx="778"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r>
                    <a:rPr lang="en-US" b="1" dirty="0">
                      <a:solidFill>
                        <a:srgbClr val="246C24"/>
                      </a:solidFill>
                      <a:latin typeface="Times New Roman" pitchFamily="18" charset="0"/>
                      <a:cs typeface="Times New Roman" pitchFamily="18" charset="0"/>
                    </a:rPr>
                    <a:t>Navora barrage</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99" name="Rectangle 89"/>
                <p:cNvSpPr>
                  <a:spLocks noChangeArrowheads="1"/>
                </p:cNvSpPr>
                <p:nvPr/>
              </p:nvSpPr>
              <p:spPr bwMode="auto">
                <a:xfrm>
                  <a:off x="447" y="1612"/>
                  <a:ext cx="864"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29" name="Group 92"/>
              <p:cNvGrpSpPr>
                <a:grpSpLocks/>
              </p:cNvGrpSpPr>
              <p:nvPr/>
            </p:nvGrpSpPr>
            <p:grpSpPr bwMode="auto">
              <a:xfrm>
                <a:off x="1311" y="1612"/>
                <a:ext cx="582" cy="403"/>
                <a:chOff x="1311" y="1612"/>
                <a:chExt cx="582" cy="403"/>
              </a:xfrm>
            </p:grpSpPr>
            <p:sp>
              <p:nvSpPr>
                <p:cNvPr id="96" name="Rectangle 24"/>
                <p:cNvSpPr>
                  <a:spLocks noChangeArrowheads="1"/>
                </p:cNvSpPr>
                <p:nvPr/>
              </p:nvSpPr>
              <p:spPr bwMode="auto">
                <a:xfrm>
                  <a:off x="1354" y="1612"/>
                  <a:ext cx="496"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U.P.</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97" name="Rectangle 91"/>
                <p:cNvSpPr>
                  <a:spLocks noChangeArrowheads="1"/>
                </p:cNvSpPr>
                <p:nvPr/>
              </p:nvSpPr>
              <p:spPr bwMode="auto">
                <a:xfrm>
                  <a:off x="1311" y="1612"/>
                  <a:ext cx="582"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30" name="Group 94"/>
              <p:cNvGrpSpPr>
                <a:grpSpLocks/>
              </p:cNvGrpSpPr>
              <p:nvPr/>
            </p:nvGrpSpPr>
            <p:grpSpPr bwMode="auto">
              <a:xfrm>
                <a:off x="1893" y="1612"/>
                <a:ext cx="1083" cy="403"/>
                <a:chOff x="1893" y="1612"/>
                <a:chExt cx="1083" cy="403"/>
              </a:xfrm>
            </p:grpSpPr>
            <p:sp>
              <p:nvSpPr>
                <p:cNvPr id="94" name="Rectangle 25"/>
                <p:cNvSpPr>
                  <a:spLocks noChangeArrowheads="1"/>
                </p:cNvSpPr>
                <p:nvPr/>
              </p:nvSpPr>
              <p:spPr bwMode="auto">
                <a:xfrm>
                  <a:off x="1936" y="1612"/>
                  <a:ext cx="997"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r>
                    <a:rPr lang="en-US" b="1" dirty="0">
                      <a:solidFill>
                        <a:srgbClr val="246C24"/>
                      </a:solidFill>
                      <a:latin typeface="Times New Roman" pitchFamily="18" charset="0"/>
                      <a:cs typeface="Times New Roman" pitchFamily="18" charset="0"/>
                    </a:rPr>
                    <a:t>15</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95" name="Rectangle 93"/>
                <p:cNvSpPr>
                  <a:spLocks noChangeArrowheads="1"/>
                </p:cNvSpPr>
                <p:nvPr/>
              </p:nvSpPr>
              <p:spPr bwMode="auto">
                <a:xfrm>
                  <a:off x="1893" y="1612"/>
                  <a:ext cx="1083"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31" name="Group 96"/>
              <p:cNvGrpSpPr>
                <a:grpSpLocks/>
              </p:cNvGrpSpPr>
              <p:nvPr/>
            </p:nvGrpSpPr>
            <p:grpSpPr bwMode="auto">
              <a:xfrm>
                <a:off x="2976" y="1612"/>
                <a:ext cx="882" cy="403"/>
                <a:chOff x="2976" y="1612"/>
                <a:chExt cx="882" cy="403"/>
              </a:xfrm>
            </p:grpSpPr>
            <p:sp>
              <p:nvSpPr>
                <p:cNvPr id="92" name="Rectangle 26"/>
                <p:cNvSpPr>
                  <a:spLocks noChangeArrowheads="1"/>
                </p:cNvSpPr>
                <p:nvPr/>
              </p:nvSpPr>
              <p:spPr bwMode="auto">
                <a:xfrm>
                  <a:off x="3019" y="1612"/>
                  <a:ext cx="796"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Harduaganj</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93" name="Rectangle 95"/>
                <p:cNvSpPr>
                  <a:spLocks noChangeArrowheads="1"/>
                </p:cNvSpPr>
                <p:nvPr/>
              </p:nvSpPr>
              <p:spPr bwMode="auto">
                <a:xfrm>
                  <a:off x="2976" y="1612"/>
                  <a:ext cx="882"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32" name="Group 98"/>
              <p:cNvGrpSpPr>
                <a:grpSpLocks/>
              </p:cNvGrpSpPr>
              <p:nvPr/>
            </p:nvGrpSpPr>
            <p:grpSpPr bwMode="auto">
              <a:xfrm>
                <a:off x="0" y="2015"/>
                <a:ext cx="447" cy="403"/>
                <a:chOff x="0" y="2015"/>
                <a:chExt cx="447" cy="403"/>
              </a:xfrm>
            </p:grpSpPr>
            <p:sp>
              <p:nvSpPr>
                <p:cNvPr id="90" name="Rectangle 27"/>
                <p:cNvSpPr>
                  <a:spLocks noChangeArrowheads="1"/>
                </p:cNvSpPr>
                <p:nvPr/>
              </p:nvSpPr>
              <p:spPr bwMode="auto">
                <a:xfrm>
                  <a:off x="43" y="2015"/>
                  <a:ext cx="361"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5.</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91" name="Rectangle 97"/>
                <p:cNvSpPr>
                  <a:spLocks noChangeArrowheads="1"/>
                </p:cNvSpPr>
                <p:nvPr/>
              </p:nvSpPr>
              <p:spPr bwMode="auto">
                <a:xfrm>
                  <a:off x="0" y="2015"/>
                  <a:ext cx="447"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33" name="Group 100"/>
              <p:cNvGrpSpPr>
                <a:grpSpLocks/>
              </p:cNvGrpSpPr>
              <p:nvPr/>
            </p:nvGrpSpPr>
            <p:grpSpPr bwMode="auto">
              <a:xfrm>
                <a:off x="447" y="2015"/>
                <a:ext cx="864" cy="403"/>
                <a:chOff x="447" y="2015"/>
                <a:chExt cx="864" cy="403"/>
              </a:xfrm>
            </p:grpSpPr>
            <p:sp>
              <p:nvSpPr>
                <p:cNvPr id="88" name="Rectangle 28"/>
                <p:cNvSpPr>
                  <a:spLocks noChangeArrowheads="1"/>
                </p:cNvSpPr>
                <p:nvPr/>
              </p:nvSpPr>
              <p:spPr bwMode="auto">
                <a:xfrm>
                  <a:off x="490" y="2015"/>
                  <a:ext cx="778"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Rihad Dam</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89" name="Rectangle 99"/>
                <p:cNvSpPr>
                  <a:spLocks noChangeArrowheads="1"/>
                </p:cNvSpPr>
                <p:nvPr/>
              </p:nvSpPr>
              <p:spPr bwMode="auto">
                <a:xfrm>
                  <a:off x="447" y="2015"/>
                  <a:ext cx="864" cy="403"/>
                </a:xfrm>
                <a:prstGeom prst="rect">
                  <a:avLst/>
                </a:prstGeom>
                <a:noFill/>
                <a:ln w="7" cap="sq">
                  <a:solidFill>
                    <a:srgbClr val="A0A0A0"/>
                  </a:solidFill>
                  <a:miter lim="800000"/>
                  <a:headEnd/>
                  <a:tailEnd/>
                </a:ln>
                <a:effectLst/>
              </p:spPr>
              <p:txBody>
                <a:bodyPr>
                  <a:spAutoFit/>
                </a:bodyPr>
                <a:lstStyle/>
                <a:p>
                  <a:endParaRPr lang="en-IN" dirty="0"/>
                </a:p>
              </p:txBody>
            </p:sp>
          </p:grpSp>
          <p:grpSp>
            <p:nvGrpSpPr>
              <p:cNvPr id="34" name="Group 102"/>
              <p:cNvGrpSpPr>
                <a:grpSpLocks/>
              </p:cNvGrpSpPr>
              <p:nvPr/>
            </p:nvGrpSpPr>
            <p:grpSpPr bwMode="auto">
              <a:xfrm>
                <a:off x="1311" y="2015"/>
                <a:ext cx="582" cy="403"/>
                <a:chOff x="1311" y="2015"/>
                <a:chExt cx="582" cy="403"/>
              </a:xfrm>
            </p:grpSpPr>
            <p:sp>
              <p:nvSpPr>
                <p:cNvPr id="86" name="Rectangle 29"/>
                <p:cNvSpPr>
                  <a:spLocks noChangeArrowheads="1"/>
                </p:cNvSpPr>
                <p:nvPr/>
              </p:nvSpPr>
              <p:spPr bwMode="auto">
                <a:xfrm>
                  <a:off x="1354" y="2015"/>
                  <a:ext cx="496"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r>
                    <a:rPr lang="en-US" b="1" dirty="0" smtClean="0">
                      <a:solidFill>
                        <a:srgbClr val="246C24"/>
                      </a:solidFill>
                      <a:latin typeface="Times New Roman" pitchFamily="18" charset="0"/>
                      <a:cs typeface="Times New Roman" pitchFamily="18" charset="0"/>
                    </a:rPr>
                    <a:t>UP</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87" name="Rectangle 101"/>
                <p:cNvSpPr>
                  <a:spLocks noChangeArrowheads="1"/>
                </p:cNvSpPr>
                <p:nvPr/>
              </p:nvSpPr>
              <p:spPr bwMode="auto">
                <a:xfrm>
                  <a:off x="1311" y="2015"/>
                  <a:ext cx="582"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35" name="Group 104"/>
              <p:cNvGrpSpPr>
                <a:grpSpLocks/>
              </p:cNvGrpSpPr>
              <p:nvPr/>
            </p:nvGrpSpPr>
            <p:grpSpPr bwMode="auto">
              <a:xfrm>
                <a:off x="1893" y="2015"/>
                <a:ext cx="1083" cy="403"/>
                <a:chOff x="1893" y="2015"/>
                <a:chExt cx="1083" cy="403"/>
              </a:xfrm>
            </p:grpSpPr>
            <p:sp>
              <p:nvSpPr>
                <p:cNvPr id="84" name="Rectangle 30"/>
                <p:cNvSpPr>
                  <a:spLocks noChangeArrowheads="1"/>
                </p:cNvSpPr>
                <p:nvPr/>
              </p:nvSpPr>
              <p:spPr bwMode="auto">
                <a:xfrm>
                  <a:off x="1936" y="2015"/>
                  <a:ext cx="997" cy="403"/>
                </a:xfrm>
                <a:prstGeom prst="rect">
                  <a:avLst/>
                </a:prstGeom>
                <a:noFill/>
                <a:ln w="12700" cap="sq">
                  <a:noFill/>
                  <a:miter lim="800000"/>
                  <a:headEnd/>
                  <a:tailEnd/>
                </a:ln>
                <a:effectLst/>
              </p:spPr>
              <p:txBody>
                <a:bodyPr anchor="ctr"/>
                <a:lstStyle/>
                <a:p>
                  <a:pPr algn="ctr" eaLnBrk="1" hangingPunct="1"/>
                  <a:r>
                    <a:rPr lang="en-US" b="1">
                      <a:solidFill>
                        <a:srgbClr val="246C24"/>
                      </a:solidFill>
                      <a:latin typeface="Times New Roman" pitchFamily="18" charset="0"/>
                      <a:cs typeface="Times New Roman" pitchFamily="18" charset="0"/>
                    </a:rPr>
                    <a:t>15</a:t>
                  </a:r>
                  <a:endParaRPr lang="en-US" b="1" i="1" u="sng">
                    <a:solidFill>
                      <a:srgbClr val="246C24"/>
                    </a:solidFill>
                    <a:latin typeface="Times New Roman" pitchFamily="18" charset="0"/>
                    <a:cs typeface="Times New Roman" pitchFamily="18" charset="0"/>
                  </a:endParaRPr>
                </a:p>
                <a:p>
                  <a:pPr algn="ctr"/>
                  <a:endParaRPr lang="en-US" b="1">
                    <a:solidFill>
                      <a:srgbClr val="246C24"/>
                    </a:solidFill>
                    <a:latin typeface="Times New Roman" pitchFamily="18" charset="0"/>
                  </a:endParaRPr>
                </a:p>
              </p:txBody>
            </p:sp>
            <p:sp>
              <p:nvSpPr>
                <p:cNvPr id="85" name="Rectangle 103"/>
                <p:cNvSpPr>
                  <a:spLocks noChangeArrowheads="1"/>
                </p:cNvSpPr>
                <p:nvPr/>
              </p:nvSpPr>
              <p:spPr bwMode="auto">
                <a:xfrm>
                  <a:off x="1893" y="2015"/>
                  <a:ext cx="1083"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36" name="Group 106"/>
              <p:cNvGrpSpPr>
                <a:grpSpLocks/>
              </p:cNvGrpSpPr>
              <p:nvPr/>
            </p:nvGrpSpPr>
            <p:grpSpPr bwMode="auto">
              <a:xfrm>
                <a:off x="2976" y="2015"/>
                <a:ext cx="882" cy="403"/>
                <a:chOff x="2976" y="2015"/>
                <a:chExt cx="882" cy="403"/>
              </a:xfrm>
            </p:grpSpPr>
            <p:sp>
              <p:nvSpPr>
                <p:cNvPr id="82" name="Rectangle 31"/>
                <p:cNvSpPr>
                  <a:spLocks noChangeArrowheads="1"/>
                </p:cNvSpPr>
                <p:nvPr/>
              </p:nvSpPr>
              <p:spPr bwMode="auto">
                <a:xfrm>
                  <a:off x="3019" y="2015"/>
                  <a:ext cx="796" cy="403"/>
                </a:xfrm>
                <a:prstGeom prst="rect">
                  <a:avLst/>
                </a:prstGeom>
                <a:noFill/>
                <a:ln w="12700" cap="sq">
                  <a:noFill/>
                  <a:miter lim="800000"/>
                  <a:headEnd/>
                  <a:tailEnd/>
                </a:ln>
                <a:effectLst/>
              </p:spPr>
              <p:txBody>
                <a:bodyPr anchor="ctr"/>
                <a:lstStyle/>
                <a:p>
                  <a:pPr algn="ctr" eaLnBrk="1" hangingPunct="1"/>
                  <a:r>
                    <a:rPr lang="en-US" b="1">
                      <a:solidFill>
                        <a:srgbClr val="246C24"/>
                      </a:solidFill>
                      <a:latin typeface="Times New Roman" pitchFamily="18" charset="0"/>
                      <a:cs typeface="Times New Roman" pitchFamily="18" charset="0"/>
                    </a:rPr>
                    <a:t>Bokaro</a:t>
                  </a:r>
                  <a:endParaRPr lang="en-US" b="1" i="1" u="sng">
                    <a:solidFill>
                      <a:srgbClr val="246C24"/>
                    </a:solidFill>
                    <a:latin typeface="Times New Roman" pitchFamily="18" charset="0"/>
                    <a:cs typeface="Times New Roman" pitchFamily="18" charset="0"/>
                  </a:endParaRPr>
                </a:p>
                <a:p>
                  <a:pPr algn="ctr"/>
                  <a:endParaRPr lang="en-US" b="1">
                    <a:solidFill>
                      <a:srgbClr val="246C24"/>
                    </a:solidFill>
                    <a:latin typeface="Times New Roman" pitchFamily="18" charset="0"/>
                  </a:endParaRPr>
                </a:p>
              </p:txBody>
            </p:sp>
            <p:sp>
              <p:nvSpPr>
                <p:cNvPr id="83" name="Rectangle 105"/>
                <p:cNvSpPr>
                  <a:spLocks noChangeArrowheads="1"/>
                </p:cNvSpPr>
                <p:nvPr/>
              </p:nvSpPr>
              <p:spPr bwMode="auto">
                <a:xfrm>
                  <a:off x="2976" y="2015"/>
                  <a:ext cx="882"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37" name="Group 108"/>
              <p:cNvGrpSpPr>
                <a:grpSpLocks/>
              </p:cNvGrpSpPr>
              <p:nvPr/>
            </p:nvGrpSpPr>
            <p:grpSpPr bwMode="auto">
              <a:xfrm>
                <a:off x="0" y="2418"/>
                <a:ext cx="447" cy="403"/>
                <a:chOff x="0" y="2418"/>
                <a:chExt cx="447" cy="403"/>
              </a:xfrm>
            </p:grpSpPr>
            <p:sp>
              <p:nvSpPr>
                <p:cNvPr id="80" name="Rectangle 32"/>
                <p:cNvSpPr>
                  <a:spLocks noChangeArrowheads="1"/>
                </p:cNvSpPr>
                <p:nvPr/>
              </p:nvSpPr>
              <p:spPr bwMode="auto">
                <a:xfrm>
                  <a:off x="43" y="2418"/>
                  <a:ext cx="361" cy="403"/>
                </a:xfrm>
                <a:prstGeom prst="rect">
                  <a:avLst/>
                </a:prstGeom>
                <a:noFill/>
                <a:ln w="12700" cap="sq">
                  <a:noFill/>
                  <a:miter lim="800000"/>
                  <a:headEnd/>
                  <a:tailEnd/>
                </a:ln>
                <a:effectLst/>
              </p:spPr>
              <p:txBody>
                <a:bodyPr anchor="ctr"/>
                <a:lstStyle/>
                <a:p>
                  <a:pPr algn="ctr" eaLnBrk="1" hangingPunct="1"/>
                  <a:r>
                    <a:rPr lang="en-US" b="1">
                      <a:solidFill>
                        <a:srgbClr val="246C24"/>
                      </a:solidFill>
                      <a:latin typeface="Times New Roman" pitchFamily="18" charset="0"/>
                      <a:cs typeface="Times New Roman" pitchFamily="18" charset="0"/>
                    </a:rPr>
                    <a:t>6.</a:t>
                  </a:r>
                  <a:endParaRPr lang="en-US" b="1" i="1" u="sng">
                    <a:solidFill>
                      <a:srgbClr val="246C24"/>
                    </a:solidFill>
                    <a:latin typeface="Times New Roman" pitchFamily="18" charset="0"/>
                    <a:cs typeface="Times New Roman" pitchFamily="18" charset="0"/>
                  </a:endParaRPr>
                </a:p>
                <a:p>
                  <a:pPr algn="ctr"/>
                  <a:endParaRPr lang="en-US" b="1">
                    <a:solidFill>
                      <a:srgbClr val="246C24"/>
                    </a:solidFill>
                    <a:latin typeface="Times New Roman" pitchFamily="18" charset="0"/>
                  </a:endParaRPr>
                </a:p>
              </p:txBody>
            </p:sp>
            <p:sp>
              <p:nvSpPr>
                <p:cNvPr id="81" name="Rectangle 107"/>
                <p:cNvSpPr>
                  <a:spLocks noChangeArrowheads="1"/>
                </p:cNvSpPr>
                <p:nvPr/>
              </p:nvSpPr>
              <p:spPr bwMode="auto">
                <a:xfrm>
                  <a:off x="0" y="2418"/>
                  <a:ext cx="447"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38" name="Group 110"/>
              <p:cNvGrpSpPr>
                <a:grpSpLocks/>
              </p:cNvGrpSpPr>
              <p:nvPr/>
            </p:nvGrpSpPr>
            <p:grpSpPr bwMode="auto">
              <a:xfrm>
                <a:off x="447" y="2418"/>
                <a:ext cx="864" cy="403"/>
                <a:chOff x="447" y="2418"/>
                <a:chExt cx="864" cy="403"/>
              </a:xfrm>
            </p:grpSpPr>
            <p:sp>
              <p:nvSpPr>
                <p:cNvPr id="78" name="Rectangle 33"/>
                <p:cNvSpPr>
                  <a:spLocks noChangeArrowheads="1"/>
                </p:cNvSpPr>
                <p:nvPr/>
              </p:nvSpPr>
              <p:spPr bwMode="auto">
                <a:xfrm>
                  <a:off x="490" y="2418"/>
                  <a:ext cx="778" cy="403"/>
                </a:xfrm>
                <a:prstGeom prst="rect">
                  <a:avLst/>
                </a:prstGeom>
                <a:noFill/>
                <a:ln w="12700" cap="sq">
                  <a:noFill/>
                  <a:miter lim="800000"/>
                  <a:headEnd/>
                  <a:tailEnd/>
                </a:ln>
                <a:effectLst/>
              </p:spPr>
              <p:txBody>
                <a:bodyPr anchor="ctr"/>
                <a:lstStyle/>
                <a:p>
                  <a:pPr algn="ctr" eaLnBrk="1" hangingPunct="1"/>
                  <a:endParaRPr lang="en-US" b="1">
                    <a:solidFill>
                      <a:srgbClr val="246C24"/>
                    </a:solidFill>
                    <a:latin typeface="Times New Roman" pitchFamily="18" charset="0"/>
                    <a:cs typeface="Times New Roman" pitchFamily="18" charset="0"/>
                  </a:endParaRPr>
                </a:p>
                <a:p>
                  <a:pPr algn="ctr" eaLnBrk="1" hangingPunct="1"/>
                  <a:r>
                    <a:rPr lang="en-US" b="1">
                      <a:solidFill>
                        <a:srgbClr val="246C24"/>
                      </a:solidFill>
                      <a:latin typeface="Times New Roman" pitchFamily="18" charset="0"/>
                      <a:cs typeface="Times New Roman" pitchFamily="18" charset="0"/>
                    </a:rPr>
                    <a:t>Sone Barrage</a:t>
                  </a:r>
                  <a:endParaRPr lang="en-US" b="1" i="1" u="sng">
                    <a:solidFill>
                      <a:srgbClr val="246C24"/>
                    </a:solidFill>
                    <a:latin typeface="Times New Roman" pitchFamily="18" charset="0"/>
                    <a:cs typeface="Times New Roman" pitchFamily="18" charset="0"/>
                  </a:endParaRPr>
                </a:p>
                <a:p>
                  <a:pPr algn="ctr"/>
                  <a:endParaRPr lang="en-US" b="1">
                    <a:solidFill>
                      <a:srgbClr val="246C24"/>
                    </a:solidFill>
                    <a:latin typeface="Times New Roman" pitchFamily="18" charset="0"/>
                  </a:endParaRPr>
                </a:p>
              </p:txBody>
            </p:sp>
            <p:sp>
              <p:nvSpPr>
                <p:cNvPr id="79" name="Rectangle 109"/>
                <p:cNvSpPr>
                  <a:spLocks noChangeArrowheads="1"/>
                </p:cNvSpPr>
                <p:nvPr/>
              </p:nvSpPr>
              <p:spPr bwMode="auto">
                <a:xfrm>
                  <a:off x="447" y="2418"/>
                  <a:ext cx="864"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39" name="Group 112"/>
              <p:cNvGrpSpPr>
                <a:grpSpLocks/>
              </p:cNvGrpSpPr>
              <p:nvPr/>
            </p:nvGrpSpPr>
            <p:grpSpPr bwMode="auto">
              <a:xfrm>
                <a:off x="1311" y="2418"/>
                <a:ext cx="582" cy="403"/>
                <a:chOff x="1311" y="2418"/>
                <a:chExt cx="582" cy="403"/>
              </a:xfrm>
            </p:grpSpPr>
            <p:sp>
              <p:nvSpPr>
                <p:cNvPr id="76" name="Rectangle 34"/>
                <p:cNvSpPr>
                  <a:spLocks noChangeArrowheads="1"/>
                </p:cNvSpPr>
                <p:nvPr/>
              </p:nvSpPr>
              <p:spPr bwMode="auto">
                <a:xfrm>
                  <a:off x="1354" y="2418"/>
                  <a:ext cx="496" cy="403"/>
                </a:xfrm>
                <a:prstGeom prst="rect">
                  <a:avLst/>
                </a:prstGeom>
                <a:noFill/>
                <a:ln w="12700" cap="sq">
                  <a:noFill/>
                  <a:miter lim="800000"/>
                  <a:headEnd/>
                  <a:tailEnd/>
                </a:ln>
                <a:effectLst/>
              </p:spPr>
              <p:txBody>
                <a:bodyPr anchor="ctr"/>
                <a:lstStyle/>
                <a:p>
                  <a:pPr algn="ctr" eaLnBrk="1" hangingPunct="1"/>
                  <a:r>
                    <a:rPr lang="en-US" b="1">
                      <a:solidFill>
                        <a:srgbClr val="246C24"/>
                      </a:solidFill>
                      <a:latin typeface="Times New Roman" pitchFamily="18" charset="0"/>
                      <a:cs typeface="Times New Roman" pitchFamily="18" charset="0"/>
                    </a:rPr>
                    <a:t>Bihar</a:t>
                  </a:r>
                  <a:endParaRPr lang="en-US" b="1" i="1" u="sng">
                    <a:solidFill>
                      <a:srgbClr val="246C24"/>
                    </a:solidFill>
                    <a:latin typeface="Times New Roman" pitchFamily="18" charset="0"/>
                    <a:cs typeface="Times New Roman" pitchFamily="18" charset="0"/>
                  </a:endParaRPr>
                </a:p>
                <a:p>
                  <a:pPr algn="ctr"/>
                  <a:endParaRPr lang="en-US" b="1">
                    <a:solidFill>
                      <a:srgbClr val="246C24"/>
                    </a:solidFill>
                    <a:latin typeface="Times New Roman" pitchFamily="18" charset="0"/>
                  </a:endParaRPr>
                </a:p>
              </p:txBody>
            </p:sp>
            <p:sp>
              <p:nvSpPr>
                <p:cNvPr id="77" name="Rectangle 111"/>
                <p:cNvSpPr>
                  <a:spLocks noChangeArrowheads="1"/>
                </p:cNvSpPr>
                <p:nvPr/>
              </p:nvSpPr>
              <p:spPr bwMode="auto">
                <a:xfrm>
                  <a:off x="1311" y="2418"/>
                  <a:ext cx="582"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40" name="Group 114"/>
              <p:cNvGrpSpPr>
                <a:grpSpLocks/>
              </p:cNvGrpSpPr>
              <p:nvPr/>
            </p:nvGrpSpPr>
            <p:grpSpPr bwMode="auto">
              <a:xfrm>
                <a:off x="1893" y="2418"/>
                <a:ext cx="1083" cy="403"/>
                <a:chOff x="1893" y="2418"/>
                <a:chExt cx="1083" cy="403"/>
              </a:xfrm>
            </p:grpSpPr>
            <p:sp>
              <p:nvSpPr>
                <p:cNvPr id="74" name="Rectangle 35"/>
                <p:cNvSpPr>
                  <a:spLocks noChangeArrowheads="1"/>
                </p:cNvSpPr>
                <p:nvPr/>
              </p:nvSpPr>
              <p:spPr bwMode="auto">
                <a:xfrm>
                  <a:off x="1936" y="2418"/>
                  <a:ext cx="997" cy="403"/>
                </a:xfrm>
                <a:prstGeom prst="rect">
                  <a:avLst/>
                </a:prstGeom>
                <a:noFill/>
                <a:ln w="12700" cap="sq">
                  <a:noFill/>
                  <a:miter lim="800000"/>
                  <a:headEnd/>
                  <a:tailEnd/>
                </a:ln>
                <a:effectLst/>
              </p:spPr>
              <p:txBody>
                <a:bodyPr anchor="ctr"/>
                <a:lstStyle/>
                <a:p>
                  <a:pPr algn="ctr" eaLnBrk="1" hangingPunct="1"/>
                  <a:r>
                    <a:rPr lang="en-US" b="1">
                      <a:solidFill>
                        <a:srgbClr val="246C24"/>
                      </a:solidFill>
                      <a:latin typeface="Times New Roman" pitchFamily="18" charset="0"/>
                      <a:cs typeface="Times New Roman" pitchFamily="18" charset="0"/>
                    </a:rPr>
                    <a:t>15</a:t>
                  </a:r>
                  <a:endParaRPr lang="en-US" b="1" i="1" u="sng">
                    <a:solidFill>
                      <a:srgbClr val="246C24"/>
                    </a:solidFill>
                    <a:latin typeface="Times New Roman" pitchFamily="18" charset="0"/>
                    <a:cs typeface="Times New Roman" pitchFamily="18" charset="0"/>
                  </a:endParaRPr>
                </a:p>
                <a:p>
                  <a:pPr algn="ctr"/>
                  <a:endParaRPr lang="en-US" b="1">
                    <a:solidFill>
                      <a:srgbClr val="246C24"/>
                    </a:solidFill>
                    <a:latin typeface="Times New Roman" pitchFamily="18" charset="0"/>
                  </a:endParaRPr>
                </a:p>
              </p:txBody>
            </p:sp>
            <p:sp>
              <p:nvSpPr>
                <p:cNvPr id="75" name="Rectangle 113"/>
                <p:cNvSpPr>
                  <a:spLocks noChangeArrowheads="1"/>
                </p:cNvSpPr>
                <p:nvPr/>
              </p:nvSpPr>
              <p:spPr bwMode="auto">
                <a:xfrm>
                  <a:off x="1893" y="2418"/>
                  <a:ext cx="1083"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41" name="Group 116"/>
              <p:cNvGrpSpPr>
                <a:grpSpLocks/>
              </p:cNvGrpSpPr>
              <p:nvPr/>
            </p:nvGrpSpPr>
            <p:grpSpPr bwMode="auto">
              <a:xfrm>
                <a:off x="2976" y="2418"/>
                <a:ext cx="882" cy="403"/>
                <a:chOff x="2976" y="2418"/>
                <a:chExt cx="882" cy="403"/>
              </a:xfrm>
            </p:grpSpPr>
            <p:sp>
              <p:nvSpPr>
                <p:cNvPr id="72" name="Rectangle 36"/>
                <p:cNvSpPr>
                  <a:spLocks noChangeArrowheads="1"/>
                </p:cNvSpPr>
                <p:nvPr/>
              </p:nvSpPr>
              <p:spPr bwMode="auto">
                <a:xfrm>
                  <a:off x="3019" y="2418"/>
                  <a:ext cx="796" cy="403"/>
                </a:xfrm>
                <a:prstGeom prst="rect">
                  <a:avLst/>
                </a:prstGeom>
                <a:noFill/>
                <a:ln w="12700" cap="sq">
                  <a:noFill/>
                  <a:miter lim="800000"/>
                  <a:headEnd/>
                  <a:tailEnd/>
                </a:ln>
                <a:effectLst/>
              </p:spPr>
              <p:txBody>
                <a:bodyPr anchor="ctr"/>
                <a:lstStyle/>
                <a:p>
                  <a:pPr algn="ctr" eaLnBrk="1" hangingPunct="1"/>
                  <a:r>
                    <a:rPr lang="en-US" b="1" dirty="0" smtClean="0">
                      <a:solidFill>
                        <a:srgbClr val="246C24"/>
                      </a:solidFill>
                      <a:latin typeface="Times New Roman" pitchFamily="18" charset="0"/>
                      <a:cs typeface="Times New Roman" pitchFamily="18" charset="0"/>
                    </a:rPr>
                    <a:t>Bokhara</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73" name="Rectangle 115"/>
                <p:cNvSpPr>
                  <a:spLocks noChangeArrowheads="1"/>
                </p:cNvSpPr>
                <p:nvPr/>
              </p:nvSpPr>
              <p:spPr bwMode="auto">
                <a:xfrm>
                  <a:off x="2976" y="2418"/>
                  <a:ext cx="882"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42" name="Group 118"/>
              <p:cNvGrpSpPr>
                <a:grpSpLocks/>
              </p:cNvGrpSpPr>
              <p:nvPr/>
            </p:nvGrpSpPr>
            <p:grpSpPr bwMode="auto">
              <a:xfrm>
                <a:off x="0" y="2821"/>
                <a:ext cx="447" cy="403"/>
                <a:chOff x="0" y="2821"/>
                <a:chExt cx="447" cy="403"/>
              </a:xfrm>
            </p:grpSpPr>
            <p:sp>
              <p:nvSpPr>
                <p:cNvPr id="70" name="Rectangle 37"/>
                <p:cNvSpPr>
                  <a:spLocks noChangeArrowheads="1"/>
                </p:cNvSpPr>
                <p:nvPr/>
              </p:nvSpPr>
              <p:spPr bwMode="auto">
                <a:xfrm>
                  <a:off x="43" y="2821"/>
                  <a:ext cx="361" cy="403"/>
                </a:xfrm>
                <a:prstGeom prst="rect">
                  <a:avLst/>
                </a:prstGeom>
                <a:noFill/>
                <a:ln w="12700" cap="sq">
                  <a:noFill/>
                  <a:miter lim="800000"/>
                  <a:headEnd/>
                  <a:tailEnd/>
                </a:ln>
                <a:effectLst/>
              </p:spPr>
              <p:txBody>
                <a:bodyPr anchor="ctr"/>
                <a:lstStyle/>
                <a:p>
                  <a:pPr algn="ctr" eaLnBrk="1" hangingPunct="1"/>
                  <a:r>
                    <a:rPr lang="en-US" b="1">
                      <a:solidFill>
                        <a:srgbClr val="246C24"/>
                      </a:solidFill>
                      <a:latin typeface="Times New Roman" pitchFamily="18" charset="0"/>
                      <a:cs typeface="Times New Roman" pitchFamily="18" charset="0"/>
                    </a:rPr>
                    <a:t>7.</a:t>
                  </a:r>
                  <a:endParaRPr lang="en-US" b="1" i="1" u="sng">
                    <a:solidFill>
                      <a:srgbClr val="246C24"/>
                    </a:solidFill>
                    <a:latin typeface="Times New Roman" pitchFamily="18" charset="0"/>
                    <a:cs typeface="Times New Roman" pitchFamily="18" charset="0"/>
                  </a:endParaRPr>
                </a:p>
                <a:p>
                  <a:pPr algn="ctr"/>
                  <a:endParaRPr lang="en-US" b="1">
                    <a:solidFill>
                      <a:srgbClr val="246C24"/>
                    </a:solidFill>
                    <a:latin typeface="Times New Roman" pitchFamily="18" charset="0"/>
                  </a:endParaRPr>
                </a:p>
              </p:txBody>
            </p:sp>
            <p:sp>
              <p:nvSpPr>
                <p:cNvPr id="71" name="Rectangle 117"/>
                <p:cNvSpPr>
                  <a:spLocks noChangeArrowheads="1"/>
                </p:cNvSpPr>
                <p:nvPr/>
              </p:nvSpPr>
              <p:spPr bwMode="auto">
                <a:xfrm>
                  <a:off x="0" y="2821"/>
                  <a:ext cx="447"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43" name="Group 120"/>
              <p:cNvGrpSpPr>
                <a:grpSpLocks/>
              </p:cNvGrpSpPr>
              <p:nvPr/>
            </p:nvGrpSpPr>
            <p:grpSpPr bwMode="auto">
              <a:xfrm>
                <a:off x="447" y="2821"/>
                <a:ext cx="864" cy="403"/>
                <a:chOff x="447" y="2821"/>
                <a:chExt cx="864" cy="403"/>
              </a:xfrm>
            </p:grpSpPr>
            <p:sp>
              <p:nvSpPr>
                <p:cNvPr id="68" name="Rectangle 38"/>
                <p:cNvSpPr>
                  <a:spLocks noChangeArrowheads="1"/>
                </p:cNvSpPr>
                <p:nvPr/>
              </p:nvSpPr>
              <p:spPr bwMode="auto">
                <a:xfrm>
                  <a:off x="490" y="2821"/>
                  <a:ext cx="778" cy="403"/>
                </a:xfrm>
                <a:prstGeom prst="rect">
                  <a:avLst/>
                </a:prstGeom>
                <a:noFill/>
                <a:ln w="12700" cap="sq">
                  <a:noFill/>
                  <a:miter lim="800000"/>
                  <a:headEnd/>
                  <a:tailEnd/>
                </a:ln>
                <a:effectLst/>
              </p:spPr>
              <p:txBody>
                <a:bodyPr anchor="ctr"/>
                <a:lstStyle/>
                <a:p>
                  <a:pPr algn="ctr" eaLnBrk="1" hangingPunct="1"/>
                  <a:endParaRPr lang="en-US" b="1" dirty="0">
                    <a:solidFill>
                      <a:srgbClr val="246C24"/>
                    </a:solidFill>
                    <a:latin typeface="Times New Roman" pitchFamily="18" charset="0"/>
                    <a:cs typeface="Times New Roman" pitchFamily="18" charset="0"/>
                  </a:endParaRPr>
                </a:p>
                <a:p>
                  <a:pPr algn="ctr" eaLnBrk="1" hangingPunct="1"/>
                  <a:r>
                    <a:rPr lang="en-US" b="1" dirty="0">
                      <a:solidFill>
                        <a:srgbClr val="246C24"/>
                      </a:solidFill>
                      <a:latin typeface="Times New Roman" pitchFamily="18" charset="0"/>
                      <a:cs typeface="Times New Roman" pitchFamily="18" charset="0"/>
                    </a:rPr>
                    <a:t>Umium Project</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69" name="Rectangle 119"/>
                <p:cNvSpPr>
                  <a:spLocks noChangeArrowheads="1"/>
                </p:cNvSpPr>
                <p:nvPr/>
              </p:nvSpPr>
              <p:spPr bwMode="auto">
                <a:xfrm>
                  <a:off x="447" y="2821"/>
                  <a:ext cx="864"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44" name="Group 122"/>
              <p:cNvGrpSpPr>
                <a:grpSpLocks/>
              </p:cNvGrpSpPr>
              <p:nvPr/>
            </p:nvGrpSpPr>
            <p:grpSpPr bwMode="auto">
              <a:xfrm>
                <a:off x="1311" y="2821"/>
                <a:ext cx="582" cy="403"/>
                <a:chOff x="1311" y="2821"/>
                <a:chExt cx="582" cy="403"/>
              </a:xfrm>
            </p:grpSpPr>
            <p:sp>
              <p:nvSpPr>
                <p:cNvPr id="66" name="Rectangle 39"/>
                <p:cNvSpPr>
                  <a:spLocks noChangeArrowheads="1"/>
                </p:cNvSpPr>
                <p:nvPr/>
              </p:nvSpPr>
              <p:spPr bwMode="auto">
                <a:xfrm>
                  <a:off x="1354" y="2821"/>
                  <a:ext cx="496" cy="403"/>
                </a:xfrm>
                <a:prstGeom prst="rect">
                  <a:avLst/>
                </a:prstGeom>
                <a:noFill/>
                <a:ln w="12700" cap="sq">
                  <a:noFill/>
                  <a:miter lim="800000"/>
                  <a:headEnd/>
                  <a:tailEnd/>
                </a:ln>
                <a:effectLst/>
              </p:spPr>
              <p:txBody>
                <a:bodyPr anchor="ctr"/>
                <a:lstStyle/>
                <a:p>
                  <a:pPr algn="ctr" eaLnBrk="1" hangingPunct="1"/>
                  <a:endParaRPr lang="en-US" b="1">
                    <a:solidFill>
                      <a:srgbClr val="246C24"/>
                    </a:solidFill>
                    <a:latin typeface="Times New Roman" pitchFamily="18" charset="0"/>
                    <a:cs typeface="Times New Roman" pitchFamily="18" charset="0"/>
                  </a:endParaRPr>
                </a:p>
                <a:p>
                  <a:pPr algn="ctr" eaLnBrk="1" hangingPunct="1"/>
                  <a:r>
                    <a:rPr lang="en-US" b="1">
                      <a:solidFill>
                        <a:srgbClr val="246C24"/>
                      </a:solidFill>
                      <a:latin typeface="Times New Roman" pitchFamily="18" charset="0"/>
                      <a:cs typeface="Times New Roman" pitchFamily="18" charset="0"/>
                    </a:rPr>
                    <a:t>Assam</a:t>
                  </a:r>
                  <a:endParaRPr lang="en-US" b="1" i="1" u="sng">
                    <a:solidFill>
                      <a:srgbClr val="246C24"/>
                    </a:solidFill>
                    <a:latin typeface="Times New Roman" pitchFamily="18" charset="0"/>
                    <a:cs typeface="Times New Roman" pitchFamily="18" charset="0"/>
                  </a:endParaRPr>
                </a:p>
                <a:p>
                  <a:pPr algn="ctr"/>
                  <a:endParaRPr lang="en-US" b="1">
                    <a:solidFill>
                      <a:srgbClr val="246C24"/>
                    </a:solidFill>
                    <a:latin typeface="Times New Roman" pitchFamily="18" charset="0"/>
                  </a:endParaRPr>
                </a:p>
              </p:txBody>
            </p:sp>
            <p:sp>
              <p:nvSpPr>
                <p:cNvPr id="67" name="Rectangle 121"/>
                <p:cNvSpPr>
                  <a:spLocks noChangeArrowheads="1"/>
                </p:cNvSpPr>
                <p:nvPr/>
              </p:nvSpPr>
              <p:spPr bwMode="auto">
                <a:xfrm>
                  <a:off x="1311" y="2821"/>
                  <a:ext cx="582"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45" name="Group 124"/>
              <p:cNvGrpSpPr>
                <a:grpSpLocks/>
              </p:cNvGrpSpPr>
              <p:nvPr/>
            </p:nvGrpSpPr>
            <p:grpSpPr bwMode="auto">
              <a:xfrm>
                <a:off x="1893" y="2821"/>
                <a:ext cx="1083" cy="403"/>
                <a:chOff x="1893" y="2821"/>
                <a:chExt cx="1083" cy="403"/>
              </a:xfrm>
            </p:grpSpPr>
            <p:sp>
              <p:nvSpPr>
                <p:cNvPr id="64" name="Rectangle 40"/>
                <p:cNvSpPr>
                  <a:spLocks noChangeArrowheads="1"/>
                </p:cNvSpPr>
                <p:nvPr/>
              </p:nvSpPr>
              <p:spPr bwMode="auto">
                <a:xfrm>
                  <a:off x="1936" y="2821"/>
                  <a:ext cx="997" cy="403"/>
                </a:xfrm>
                <a:prstGeom prst="rect">
                  <a:avLst/>
                </a:prstGeom>
                <a:noFill/>
                <a:ln w="12700" cap="sq">
                  <a:noFill/>
                  <a:miter lim="800000"/>
                  <a:headEnd/>
                  <a:tailEnd/>
                </a:ln>
                <a:effectLst/>
              </p:spPr>
              <p:txBody>
                <a:bodyPr anchor="ctr"/>
                <a:lstStyle/>
                <a:p>
                  <a:pPr algn="ctr" eaLnBrk="1" hangingPunct="1"/>
                  <a:endParaRPr lang="en-US" b="1">
                    <a:solidFill>
                      <a:srgbClr val="246C24"/>
                    </a:solidFill>
                    <a:latin typeface="Times New Roman" pitchFamily="18" charset="0"/>
                    <a:cs typeface="Times New Roman" pitchFamily="18" charset="0"/>
                  </a:endParaRPr>
                </a:p>
                <a:p>
                  <a:pPr algn="ctr" eaLnBrk="1" hangingPunct="1"/>
                  <a:r>
                    <a:rPr lang="en-US" b="1">
                      <a:solidFill>
                        <a:srgbClr val="246C24"/>
                      </a:solidFill>
                      <a:latin typeface="Times New Roman" pitchFamily="18" charset="0"/>
                      <a:cs typeface="Times New Roman" pitchFamily="18" charset="0"/>
                    </a:rPr>
                    <a:t>Not available</a:t>
                  </a:r>
                  <a:endParaRPr lang="en-US" b="1" i="1" u="sng">
                    <a:solidFill>
                      <a:srgbClr val="246C24"/>
                    </a:solidFill>
                    <a:latin typeface="Times New Roman" pitchFamily="18" charset="0"/>
                    <a:cs typeface="Times New Roman" pitchFamily="18" charset="0"/>
                  </a:endParaRPr>
                </a:p>
                <a:p>
                  <a:pPr algn="ctr"/>
                  <a:endParaRPr lang="en-US" b="1">
                    <a:solidFill>
                      <a:srgbClr val="246C24"/>
                    </a:solidFill>
                    <a:latin typeface="Times New Roman" pitchFamily="18" charset="0"/>
                  </a:endParaRPr>
                </a:p>
              </p:txBody>
            </p:sp>
            <p:sp>
              <p:nvSpPr>
                <p:cNvPr id="65" name="Rectangle 123"/>
                <p:cNvSpPr>
                  <a:spLocks noChangeArrowheads="1"/>
                </p:cNvSpPr>
                <p:nvPr/>
              </p:nvSpPr>
              <p:spPr bwMode="auto">
                <a:xfrm>
                  <a:off x="1893" y="2821"/>
                  <a:ext cx="1083"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46" name="Group 126"/>
              <p:cNvGrpSpPr>
                <a:grpSpLocks/>
              </p:cNvGrpSpPr>
              <p:nvPr/>
            </p:nvGrpSpPr>
            <p:grpSpPr bwMode="auto">
              <a:xfrm>
                <a:off x="2976" y="2821"/>
                <a:ext cx="882" cy="403"/>
                <a:chOff x="2976" y="2821"/>
                <a:chExt cx="882" cy="403"/>
              </a:xfrm>
            </p:grpSpPr>
            <p:sp>
              <p:nvSpPr>
                <p:cNvPr id="62" name="Rectangle 41"/>
                <p:cNvSpPr>
                  <a:spLocks noChangeArrowheads="1"/>
                </p:cNvSpPr>
                <p:nvPr/>
              </p:nvSpPr>
              <p:spPr bwMode="auto">
                <a:xfrm>
                  <a:off x="3019" y="2821"/>
                  <a:ext cx="796"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Durgapur</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63" name="Rectangle 125"/>
                <p:cNvSpPr>
                  <a:spLocks noChangeArrowheads="1"/>
                </p:cNvSpPr>
                <p:nvPr/>
              </p:nvSpPr>
              <p:spPr bwMode="auto">
                <a:xfrm>
                  <a:off x="2976" y="2821"/>
                  <a:ext cx="882"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47" name="Group 128"/>
              <p:cNvGrpSpPr>
                <a:grpSpLocks/>
              </p:cNvGrpSpPr>
              <p:nvPr/>
            </p:nvGrpSpPr>
            <p:grpSpPr bwMode="auto">
              <a:xfrm>
                <a:off x="0" y="3224"/>
                <a:ext cx="447" cy="403"/>
                <a:chOff x="0" y="3224"/>
                <a:chExt cx="447" cy="403"/>
              </a:xfrm>
            </p:grpSpPr>
            <p:sp>
              <p:nvSpPr>
                <p:cNvPr id="60" name="Rectangle 42"/>
                <p:cNvSpPr>
                  <a:spLocks noChangeArrowheads="1"/>
                </p:cNvSpPr>
                <p:nvPr/>
              </p:nvSpPr>
              <p:spPr bwMode="auto">
                <a:xfrm>
                  <a:off x="43" y="3224"/>
                  <a:ext cx="361" cy="403"/>
                </a:xfrm>
                <a:prstGeom prst="rect">
                  <a:avLst/>
                </a:prstGeom>
                <a:noFill/>
                <a:ln w="12700" cap="sq">
                  <a:noFill/>
                  <a:miter lim="800000"/>
                  <a:headEnd/>
                  <a:tailEnd/>
                </a:ln>
                <a:effectLst/>
              </p:spPr>
              <p:txBody>
                <a:bodyPr anchor="ctr"/>
                <a:lstStyle/>
                <a:p>
                  <a:pPr algn="ctr" eaLnBrk="1" hangingPunct="1"/>
                  <a:r>
                    <a:rPr lang="en-US" b="1">
                      <a:solidFill>
                        <a:srgbClr val="246C24"/>
                      </a:solidFill>
                      <a:latin typeface="Times New Roman" pitchFamily="18" charset="0"/>
                      <a:cs typeface="Times New Roman" pitchFamily="18" charset="0"/>
                    </a:rPr>
                    <a:t>8.</a:t>
                  </a:r>
                  <a:endParaRPr lang="en-US" b="1" i="1" u="sng">
                    <a:solidFill>
                      <a:srgbClr val="246C24"/>
                    </a:solidFill>
                    <a:latin typeface="Times New Roman" pitchFamily="18" charset="0"/>
                    <a:cs typeface="Times New Roman" pitchFamily="18" charset="0"/>
                  </a:endParaRPr>
                </a:p>
                <a:p>
                  <a:pPr algn="ctr"/>
                  <a:endParaRPr lang="en-US" b="1">
                    <a:solidFill>
                      <a:srgbClr val="246C24"/>
                    </a:solidFill>
                    <a:latin typeface="Times New Roman" pitchFamily="18" charset="0"/>
                  </a:endParaRPr>
                </a:p>
              </p:txBody>
            </p:sp>
            <p:sp>
              <p:nvSpPr>
                <p:cNvPr id="61" name="Rectangle 127"/>
                <p:cNvSpPr>
                  <a:spLocks noChangeArrowheads="1"/>
                </p:cNvSpPr>
                <p:nvPr/>
              </p:nvSpPr>
              <p:spPr bwMode="auto">
                <a:xfrm>
                  <a:off x="0" y="3224"/>
                  <a:ext cx="447"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48" name="Group 130"/>
              <p:cNvGrpSpPr>
                <a:grpSpLocks/>
              </p:cNvGrpSpPr>
              <p:nvPr/>
            </p:nvGrpSpPr>
            <p:grpSpPr bwMode="auto">
              <a:xfrm>
                <a:off x="447" y="3224"/>
                <a:ext cx="864" cy="403"/>
                <a:chOff x="447" y="3224"/>
                <a:chExt cx="864" cy="403"/>
              </a:xfrm>
            </p:grpSpPr>
            <p:sp>
              <p:nvSpPr>
                <p:cNvPr id="58" name="Rectangle 43"/>
                <p:cNvSpPr>
                  <a:spLocks noChangeArrowheads="1"/>
                </p:cNvSpPr>
                <p:nvPr/>
              </p:nvSpPr>
              <p:spPr bwMode="auto">
                <a:xfrm>
                  <a:off x="490" y="3224"/>
                  <a:ext cx="778" cy="403"/>
                </a:xfrm>
                <a:prstGeom prst="rect">
                  <a:avLst/>
                </a:prstGeom>
                <a:noFill/>
                <a:ln w="12700" cap="sq">
                  <a:noFill/>
                  <a:miter lim="800000"/>
                  <a:headEnd/>
                  <a:tailEnd/>
                </a:ln>
                <a:effectLst/>
              </p:spPr>
              <p:txBody>
                <a:bodyPr anchor="ctr"/>
                <a:lstStyle/>
                <a:p>
                  <a:pPr algn="ctr" eaLnBrk="1" hangingPunct="1"/>
                  <a:endParaRPr lang="en-US" b="1">
                    <a:solidFill>
                      <a:srgbClr val="246C24"/>
                    </a:solidFill>
                    <a:latin typeface="Times New Roman" pitchFamily="18" charset="0"/>
                    <a:cs typeface="Times New Roman" pitchFamily="18" charset="0"/>
                  </a:endParaRPr>
                </a:p>
                <a:p>
                  <a:pPr algn="ctr" eaLnBrk="1" hangingPunct="1"/>
                  <a:r>
                    <a:rPr lang="en-US" b="1">
                      <a:solidFill>
                        <a:srgbClr val="246C24"/>
                      </a:solidFill>
                      <a:latin typeface="Times New Roman" pitchFamily="18" charset="0"/>
                      <a:cs typeface="Times New Roman" pitchFamily="18" charset="0"/>
                    </a:rPr>
                    <a:t>Chandil dam</a:t>
                  </a:r>
                  <a:endParaRPr lang="en-US" b="1" i="1" u="sng">
                    <a:solidFill>
                      <a:srgbClr val="246C24"/>
                    </a:solidFill>
                    <a:latin typeface="Times New Roman" pitchFamily="18" charset="0"/>
                    <a:cs typeface="Times New Roman" pitchFamily="18" charset="0"/>
                  </a:endParaRPr>
                </a:p>
                <a:p>
                  <a:pPr algn="ctr"/>
                  <a:endParaRPr lang="en-US" b="1">
                    <a:solidFill>
                      <a:srgbClr val="246C24"/>
                    </a:solidFill>
                    <a:latin typeface="Times New Roman" pitchFamily="18" charset="0"/>
                  </a:endParaRPr>
                </a:p>
              </p:txBody>
            </p:sp>
            <p:sp>
              <p:nvSpPr>
                <p:cNvPr id="59" name="Rectangle 129"/>
                <p:cNvSpPr>
                  <a:spLocks noChangeArrowheads="1"/>
                </p:cNvSpPr>
                <p:nvPr/>
              </p:nvSpPr>
              <p:spPr bwMode="auto">
                <a:xfrm>
                  <a:off x="447" y="3224"/>
                  <a:ext cx="864"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49" name="Group 132"/>
              <p:cNvGrpSpPr>
                <a:grpSpLocks/>
              </p:cNvGrpSpPr>
              <p:nvPr/>
            </p:nvGrpSpPr>
            <p:grpSpPr bwMode="auto">
              <a:xfrm>
                <a:off x="1311" y="3224"/>
                <a:ext cx="582" cy="403"/>
                <a:chOff x="1311" y="3224"/>
                <a:chExt cx="582" cy="403"/>
              </a:xfrm>
            </p:grpSpPr>
            <p:sp>
              <p:nvSpPr>
                <p:cNvPr id="56" name="Rectangle 44"/>
                <p:cNvSpPr>
                  <a:spLocks noChangeArrowheads="1"/>
                </p:cNvSpPr>
                <p:nvPr/>
              </p:nvSpPr>
              <p:spPr bwMode="auto">
                <a:xfrm>
                  <a:off x="1354" y="3224"/>
                  <a:ext cx="496" cy="403"/>
                </a:xfrm>
                <a:prstGeom prst="rect">
                  <a:avLst/>
                </a:prstGeom>
                <a:noFill/>
                <a:ln w="12700" cap="sq">
                  <a:noFill/>
                  <a:miter lim="800000"/>
                  <a:headEnd/>
                  <a:tailEnd/>
                </a:ln>
                <a:effectLst/>
              </p:spPr>
              <p:txBody>
                <a:bodyPr anchor="ctr"/>
                <a:lstStyle/>
                <a:p>
                  <a:pPr algn="ctr" eaLnBrk="1" hangingPunct="1"/>
                  <a:endParaRPr lang="en-US" b="1">
                    <a:solidFill>
                      <a:srgbClr val="246C24"/>
                    </a:solidFill>
                    <a:latin typeface="Times New Roman" pitchFamily="18" charset="0"/>
                    <a:cs typeface="Times New Roman" pitchFamily="18" charset="0"/>
                  </a:endParaRPr>
                </a:p>
                <a:p>
                  <a:pPr algn="ctr" eaLnBrk="1" hangingPunct="1"/>
                  <a:r>
                    <a:rPr lang="en-US" b="1">
                      <a:solidFill>
                        <a:srgbClr val="246C24"/>
                      </a:solidFill>
                      <a:latin typeface="Times New Roman" pitchFamily="18" charset="0"/>
                      <a:cs typeface="Times New Roman" pitchFamily="18" charset="0"/>
                    </a:rPr>
                    <a:t>Bihar</a:t>
                  </a:r>
                  <a:endParaRPr lang="en-US" b="1" i="1" u="sng">
                    <a:solidFill>
                      <a:srgbClr val="246C24"/>
                    </a:solidFill>
                    <a:latin typeface="Times New Roman" pitchFamily="18" charset="0"/>
                    <a:cs typeface="Times New Roman" pitchFamily="18" charset="0"/>
                  </a:endParaRPr>
                </a:p>
                <a:p>
                  <a:pPr algn="ctr"/>
                  <a:endParaRPr lang="en-US" b="1">
                    <a:solidFill>
                      <a:srgbClr val="246C24"/>
                    </a:solidFill>
                    <a:latin typeface="Times New Roman" pitchFamily="18" charset="0"/>
                  </a:endParaRPr>
                </a:p>
              </p:txBody>
            </p:sp>
            <p:sp>
              <p:nvSpPr>
                <p:cNvPr id="57" name="Rectangle 131"/>
                <p:cNvSpPr>
                  <a:spLocks noChangeArrowheads="1"/>
                </p:cNvSpPr>
                <p:nvPr/>
              </p:nvSpPr>
              <p:spPr bwMode="auto">
                <a:xfrm>
                  <a:off x="1311" y="3224"/>
                  <a:ext cx="582"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50" name="Group 134"/>
              <p:cNvGrpSpPr>
                <a:grpSpLocks/>
              </p:cNvGrpSpPr>
              <p:nvPr/>
            </p:nvGrpSpPr>
            <p:grpSpPr bwMode="auto">
              <a:xfrm>
                <a:off x="1893" y="3224"/>
                <a:ext cx="1083" cy="403"/>
                <a:chOff x="1893" y="3224"/>
                <a:chExt cx="1083" cy="403"/>
              </a:xfrm>
            </p:grpSpPr>
            <p:sp>
              <p:nvSpPr>
                <p:cNvPr id="54" name="Rectangle 45"/>
                <p:cNvSpPr>
                  <a:spLocks noChangeArrowheads="1"/>
                </p:cNvSpPr>
                <p:nvPr/>
              </p:nvSpPr>
              <p:spPr bwMode="auto">
                <a:xfrm>
                  <a:off x="1936" y="3224"/>
                  <a:ext cx="997" cy="403"/>
                </a:xfrm>
                <a:prstGeom prst="rect">
                  <a:avLst/>
                </a:prstGeom>
                <a:noFill/>
                <a:ln w="12700" cap="sq">
                  <a:noFill/>
                  <a:miter lim="800000"/>
                  <a:headEnd/>
                  <a:tailEnd/>
                </a:ln>
                <a:effectLst/>
              </p:spPr>
              <p:txBody>
                <a:bodyPr anchor="ctr"/>
                <a:lstStyle/>
                <a:p>
                  <a:pPr algn="ctr" eaLnBrk="1" hangingPunct="1"/>
                  <a:r>
                    <a:rPr lang="en-US" b="1">
                      <a:solidFill>
                        <a:srgbClr val="246C24"/>
                      </a:solidFill>
                      <a:latin typeface="Times New Roman" pitchFamily="18" charset="0"/>
                      <a:cs typeface="Times New Roman" pitchFamily="18" charset="0"/>
                    </a:rPr>
                    <a:t>25</a:t>
                  </a:r>
                  <a:endParaRPr lang="en-US" b="1" i="1" u="sng">
                    <a:solidFill>
                      <a:srgbClr val="246C24"/>
                    </a:solidFill>
                    <a:latin typeface="Times New Roman" pitchFamily="18" charset="0"/>
                    <a:cs typeface="Times New Roman" pitchFamily="18" charset="0"/>
                  </a:endParaRPr>
                </a:p>
                <a:p>
                  <a:pPr algn="ctr"/>
                  <a:endParaRPr lang="en-US" b="1">
                    <a:solidFill>
                      <a:srgbClr val="246C24"/>
                    </a:solidFill>
                    <a:latin typeface="Times New Roman" pitchFamily="18" charset="0"/>
                  </a:endParaRPr>
                </a:p>
              </p:txBody>
            </p:sp>
            <p:sp>
              <p:nvSpPr>
                <p:cNvPr id="55" name="Rectangle 133"/>
                <p:cNvSpPr>
                  <a:spLocks noChangeArrowheads="1"/>
                </p:cNvSpPr>
                <p:nvPr/>
              </p:nvSpPr>
              <p:spPr bwMode="auto">
                <a:xfrm>
                  <a:off x="1893" y="3224"/>
                  <a:ext cx="1083" cy="403"/>
                </a:xfrm>
                <a:prstGeom prst="rect">
                  <a:avLst/>
                </a:prstGeom>
                <a:noFill/>
                <a:ln w="7" cap="sq">
                  <a:solidFill>
                    <a:srgbClr val="A0A0A0"/>
                  </a:solidFill>
                  <a:miter lim="800000"/>
                  <a:headEnd/>
                  <a:tailEnd/>
                </a:ln>
                <a:effectLst/>
              </p:spPr>
              <p:txBody>
                <a:bodyPr>
                  <a:spAutoFit/>
                </a:bodyPr>
                <a:lstStyle/>
                <a:p>
                  <a:endParaRPr lang="en-IN"/>
                </a:p>
              </p:txBody>
            </p:sp>
          </p:grpSp>
          <p:grpSp>
            <p:nvGrpSpPr>
              <p:cNvPr id="51" name="Group 136"/>
              <p:cNvGrpSpPr>
                <a:grpSpLocks/>
              </p:cNvGrpSpPr>
              <p:nvPr/>
            </p:nvGrpSpPr>
            <p:grpSpPr bwMode="auto">
              <a:xfrm>
                <a:off x="2976" y="3224"/>
                <a:ext cx="882" cy="403"/>
                <a:chOff x="2976" y="3224"/>
                <a:chExt cx="882" cy="403"/>
              </a:xfrm>
            </p:grpSpPr>
            <p:sp>
              <p:nvSpPr>
                <p:cNvPr id="52" name="Rectangle 46"/>
                <p:cNvSpPr>
                  <a:spLocks noChangeArrowheads="1"/>
                </p:cNvSpPr>
                <p:nvPr/>
              </p:nvSpPr>
              <p:spPr bwMode="auto">
                <a:xfrm>
                  <a:off x="3019" y="3224"/>
                  <a:ext cx="796" cy="403"/>
                </a:xfrm>
                <a:prstGeom prst="rect">
                  <a:avLst/>
                </a:prstGeom>
                <a:noFill/>
                <a:ln w="12700" cap="sq">
                  <a:noFill/>
                  <a:miter lim="800000"/>
                  <a:headEnd/>
                  <a:tailEnd/>
                </a:ln>
                <a:effectLst/>
              </p:spPr>
              <p:txBody>
                <a:bodyPr anchor="ctr"/>
                <a:lstStyle/>
                <a:p>
                  <a:pPr algn="ctr" eaLnBrk="1" hangingPunct="1"/>
                  <a:r>
                    <a:rPr lang="en-US" b="1" dirty="0">
                      <a:solidFill>
                        <a:srgbClr val="246C24"/>
                      </a:solidFill>
                      <a:latin typeface="Times New Roman" pitchFamily="18" charset="0"/>
                      <a:cs typeface="Times New Roman" pitchFamily="18" charset="0"/>
                    </a:rPr>
                    <a:t>Talcher</a:t>
                  </a:r>
                  <a:endParaRPr lang="en-US" b="1" i="1" u="sng" dirty="0">
                    <a:solidFill>
                      <a:srgbClr val="246C24"/>
                    </a:solidFill>
                    <a:latin typeface="Times New Roman" pitchFamily="18" charset="0"/>
                    <a:cs typeface="Times New Roman" pitchFamily="18" charset="0"/>
                  </a:endParaRPr>
                </a:p>
                <a:p>
                  <a:pPr algn="ctr"/>
                  <a:endParaRPr lang="en-US" b="1" dirty="0">
                    <a:solidFill>
                      <a:srgbClr val="246C24"/>
                    </a:solidFill>
                    <a:latin typeface="Times New Roman" pitchFamily="18" charset="0"/>
                  </a:endParaRPr>
                </a:p>
              </p:txBody>
            </p:sp>
            <p:sp>
              <p:nvSpPr>
                <p:cNvPr id="53" name="Rectangle 135"/>
                <p:cNvSpPr>
                  <a:spLocks noChangeArrowheads="1"/>
                </p:cNvSpPr>
                <p:nvPr/>
              </p:nvSpPr>
              <p:spPr bwMode="auto">
                <a:xfrm>
                  <a:off x="2976" y="3224"/>
                  <a:ext cx="882" cy="403"/>
                </a:xfrm>
                <a:prstGeom prst="rect">
                  <a:avLst/>
                </a:prstGeom>
                <a:noFill/>
                <a:ln w="7" cap="sq">
                  <a:solidFill>
                    <a:srgbClr val="A0A0A0"/>
                  </a:solidFill>
                  <a:miter lim="800000"/>
                  <a:headEnd/>
                  <a:tailEnd/>
                </a:ln>
                <a:effectLst/>
              </p:spPr>
              <p:txBody>
                <a:bodyPr>
                  <a:spAutoFit/>
                </a:bodyPr>
                <a:lstStyle/>
                <a:p>
                  <a:endParaRPr lang="en-IN"/>
                </a:p>
              </p:txBody>
            </p:sp>
          </p:grpSp>
        </p:grpSp>
        <p:sp>
          <p:nvSpPr>
            <p:cNvPr id="6" name="Rectangle 138"/>
            <p:cNvSpPr>
              <a:spLocks noChangeArrowheads="1"/>
            </p:cNvSpPr>
            <p:nvPr/>
          </p:nvSpPr>
          <p:spPr bwMode="auto">
            <a:xfrm>
              <a:off x="-3" y="-3"/>
              <a:ext cx="3864" cy="3633"/>
            </a:xfrm>
            <a:prstGeom prst="rect">
              <a:avLst/>
            </a:prstGeom>
            <a:noFill/>
            <a:ln w="11112" cap="sq">
              <a:solidFill>
                <a:srgbClr val="A0A0A0"/>
              </a:solidFill>
              <a:miter lim="800000"/>
              <a:headEnd/>
              <a:tailEnd/>
            </a:ln>
            <a:effectLst/>
          </p:spPr>
          <p:txBody>
            <a:bodyPr>
              <a:spAutoFit/>
            </a:bodyPr>
            <a:lstStyle/>
            <a:p>
              <a:endParaRPr lang="en-IN"/>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out)">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1" y="1741488"/>
            <a:ext cx="9144000" cy="5116512"/>
          </a:xfrm>
          <a:prstGeom prst="rect">
            <a:avLst/>
          </a:prstGeom>
          <a:noFill/>
        </p:spPr>
      </p:pic>
      <p:sp>
        <p:nvSpPr>
          <p:cNvPr id="3" name="TextBox 2"/>
          <p:cNvSpPr txBox="1"/>
          <p:nvPr/>
        </p:nvSpPr>
        <p:spPr>
          <a:xfrm>
            <a:off x="785786" y="500042"/>
            <a:ext cx="7143800" cy="646331"/>
          </a:xfrm>
          <a:prstGeom prst="rect">
            <a:avLst/>
          </a:prstGeom>
          <a:noFill/>
        </p:spPr>
        <p:txBody>
          <a:bodyPr wrap="square" rtlCol="0">
            <a:spAutoFit/>
          </a:bodyPr>
          <a:lstStyle/>
          <a:p>
            <a:r>
              <a:rPr lang="en-US" sz="3600" b="1" u="sng" dirty="0" smtClean="0">
                <a:solidFill>
                  <a:srgbClr val="FF0000"/>
                </a:solidFill>
              </a:rPr>
              <a:t>FLY ASH MISSION PROJECT SITES</a:t>
            </a:r>
            <a:endParaRPr lang="en-IN" sz="3600" b="1" u="sng"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diamond(in)">
                                      <p:cBhvr>
                                        <p:cTn id="12"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BLAST FURNACE SLAG CEMENT</a:t>
            </a:r>
            <a:endParaRPr lang="en-IN" sz="3600" b="1" u="sng" dirty="0">
              <a:solidFill>
                <a:srgbClr val="FF0000"/>
              </a:solidFill>
            </a:endParaRPr>
          </a:p>
        </p:txBody>
      </p:sp>
      <p:sp>
        <p:nvSpPr>
          <p:cNvPr id="3" name="Content Placeholder 2"/>
          <p:cNvSpPr>
            <a:spLocks noGrp="1"/>
          </p:cNvSpPr>
          <p:nvPr>
            <p:ph idx="1"/>
          </p:nvPr>
        </p:nvSpPr>
        <p:spPr>
          <a:xfrm>
            <a:off x="457200" y="1600200"/>
            <a:ext cx="8329642" cy="5257800"/>
          </a:xfrm>
        </p:spPr>
        <p:txBody>
          <a:bodyPr>
            <a:normAutofit lnSpcReduction="10000"/>
          </a:bodyPr>
          <a:lstStyle/>
          <a:p>
            <a:pPr>
              <a:buFont typeface="Wingdings" pitchFamily="2" charset="2"/>
              <a:buChar char="Ø"/>
            </a:pPr>
            <a:r>
              <a:rPr lang="en-US" sz="2400" dirty="0" smtClean="0"/>
              <a:t>Portland blast furnace slag cement can replace Portland cement where high strength is not required.</a:t>
            </a:r>
          </a:p>
          <a:p>
            <a:pPr>
              <a:buFont typeface="Wingdings" pitchFamily="2" charset="2"/>
              <a:buChar char="Ø"/>
            </a:pPr>
            <a:r>
              <a:rPr lang="en-US" sz="2400" dirty="0" smtClean="0"/>
              <a:t>It is produced by intergrinding Portland cement clinker &amp; granulated blast furnace slag.</a:t>
            </a:r>
          </a:p>
          <a:p>
            <a:pPr>
              <a:buFont typeface="Wingdings" pitchFamily="2" charset="2"/>
              <a:buChar char="Ø"/>
            </a:pPr>
            <a:r>
              <a:rPr lang="en-US" sz="2400" dirty="0" smtClean="0"/>
              <a:t>The workability of this cement is as good as Portland cement concrete.</a:t>
            </a:r>
          </a:p>
          <a:p>
            <a:pPr>
              <a:buFont typeface="Wingdings" pitchFamily="2" charset="2"/>
              <a:buChar char="Ø"/>
            </a:pPr>
            <a:r>
              <a:rPr lang="en-US" sz="2400" dirty="0" smtClean="0"/>
              <a:t>This is resistant to a number of aggressive agents including sulphates of Al,Mg,NH</a:t>
            </a:r>
            <a:r>
              <a:rPr lang="en-US" sz="1600" b="1" dirty="0" smtClean="0"/>
              <a:t>4</a:t>
            </a:r>
            <a:r>
              <a:rPr lang="en-US" sz="2400" dirty="0" smtClean="0"/>
              <a:t> etc…</a:t>
            </a:r>
          </a:p>
          <a:p>
            <a:pPr>
              <a:buFont typeface="Wingdings" pitchFamily="2" charset="2"/>
              <a:buChar char="Ø"/>
            </a:pPr>
            <a:r>
              <a:rPr lang="en-US" sz="2400" dirty="0" smtClean="0"/>
              <a:t>The rate of hardening is slower than the normal Portland cement concrete.</a:t>
            </a:r>
          </a:p>
          <a:p>
            <a:pPr>
              <a:buFont typeface="Wingdings" pitchFamily="2" charset="2"/>
              <a:buChar char="Ø"/>
            </a:pPr>
            <a:r>
              <a:rPr lang="en-US" sz="2400" dirty="0" smtClean="0"/>
              <a:t>The 90 days strength is ≤ of Portland cement concrete.</a:t>
            </a:r>
          </a:p>
          <a:p>
            <a:pPr>
              <a:buFont typeface="Wingdings" pitchFamily="2" charset="2"/>
              <a:buChar char="Ø"/>
            </a:pPr>
            <a:r>
              <a:rPr lang="en-US" sz="2400" dirty="0" smtClean="0"/>
              <a:t>More resistant to sea water &amp;other chemical agents than Portland cement.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3">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9"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 calcmode="lin" valueType="num">
                                      <p:cBhvr>
                                        <p:cTn id="40"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9"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48"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9" dur="1000"/>
                                        <p:tgtEl>
                                          <p:spTgt spid="3">
                                            <p:txEl>
                                              <p:pRg st="5" end="5"/>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9" presetClass="entr" presetSubtype="0" fill="hold"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p:cTn id="54"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55"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6"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643042" y="2714620"/>
            <a:ext cx="6357982" cy="1446550"/>
          </a:xfrm>
          <a:prstGeom prst="rect">
            <a:avLst/>
          </a:prstGeom>
          <a:noFill/>
        </p:spPr>
        <p:txBody>
          <a:bodyPr wrap="square" rtlCol="0">
            <a:spAutoFit/>
          </a:bodyPr>
          <a:lstStyle/>
          <a:p>
            <a:r>
              <a:rPr lang="en-US" sz="8800" dirty="0" smtClean="0">
                <a:solidFill>
                  <a:srgbClr val="FFFF00"/>
                </a:solidFill>
              </a:rPr>
              <a:t>RICE HUSK</a:t>
            </a:r>
            <a:endParaRPr lang="en-IN" sz="88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amond(in)">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RICE HUSK ASH CEMENT</a:t>
            </a:r>
            <a:endParaRPr lang="en-IN" sz="3600" b="1" u="sng" dirty="0">
              <a:solidFill>
                <a:srgbClr val="FF0000"/>
              </a:solidFill>
            </a:endParaRPr>
          </a:p>
        </p:txBody>
      </p:sp>
      <p:sp>
        <p:nvSpPr>
          <p:cNvPr id="3" name="Content Placeholder 2"/>
          <p:cNvSpPr>
            <a:spLocks noGrp="1"/>
          </p:cNvSpPr>
          <p:nvPr>
            <p:ph idx="1"/>
          </p:nvPr>
        </p:nvSpPr>
        <p:spPr>
          <a:xfrm>
            <a:off x="500034" y="1928802"/>
            <a:ext cx="8229600" cy="4525963"/>
          </a:xfrm>
        </p:spPr>
        <p:txBody>
          <a:bodyPr>
            <a:normAutofit/>
          </a:bodyPr>
          <a:lstStyle/>
          <a:p>
            <a:pPr>
              <a:buNone/>
            </a:pPr>
            <a:r>
              <a:rPr lang="en-US" sz="2400" dirty="0" smtClean="0"/>
              <a:t>                In the rice milling operation one ton of rice paddy produces 400 kg of husk. Burning of the husk results in 20% by a weight of ash. Blending this ash with cement produces a suitable blended cement</a:t>
            </a:r>
            <a:endParaRPr lang="en-IN" sz="1600" dirty="0"/>
          </a:p>
        </p:txBody>
      </p:sp>
      <p:pic>
        <p:nvPicPr>
          <p:cNvPr id="5" name="Picture 4" descr="800px-Rice_husk.jpg"/>
          <p:cNvPicPr>
            <a:picLocks noChangeAspect="1"/>
          </p:cNvPicPr>
          <p:nvPr/>
        </p:nvPicPr>
        <p:blipFill>
          <a:blip r:embed="rId2"/>
          <a:stretch>
            <a:fillRect/>
          </a:stretch>
        </p:blipFill>
        <p:spPr>
          <a:xfrm>
            <a:off x="4572000" y="3714728"/>
            <a:ext cx="4572000" cy="3143272"/>
          </a:xfrm>
          <a:prstGeom prst="rect">
            <a:avLst/>
          </a:prstGeom>
        </p:spPr>
      </p:pic>
      <p:pic>
        <p:nvPicPr>
          <p:cNvPr id="6" name="Picture 5" descr="Rice-Husk-Charcoal.jpg"/>
          <p:cNvPicPr>
            <a:picLocks noChangeAspect="1"/>
          </p:cNvPicPr>
          <p:nvPr/>
        </p:nvPicPr>
        <p:blipFill>
          <a:blip r:embed="rId3"/>
          <a:stretch>
            <a:fillRect/>
          </a:stretch>
        </p:blipFill>
        <p:spPr>
          <a:xfrm>
            <a:off x="0" y="3714752"/>
            <a:ext cx="4500562" cy="31432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nodeType="clickEffect">
                                  <p:stCondLst>
                                    <p:cond delay="0"/>
                                  </p:stCondLst>
                                  <p:iterate type="lt">
                                    <p:tmPct val="50000"/>
                                  </p:iterate>
                                  <p:childTnLst>
                                    <p:set>
                                      <p:cBhvr>
                                        <p:cTn id="11"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2"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4" dur="80"/>
                                        <p:tgtEl>
                                          <p:spTgt spid="3">
                                            <p:txEl>
                                              <p:pRg st="0" end="0"/>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anim calcmode="lin" valueType="num">
                                      <p:cBhvr>
                                        <p:cTn id="20" dur="2000" fill="hold"/>
                                        <p:tgtEl>
                                          <p:spTgt spid="6"/>
                                        </p:tgtEl>
                                        <p:attrNameLst>
                                          <p:attrName>ppt_x</p:attrName>
                                        </p:attrNameLst>
                                      </p:cBhvr>
                                      <p:tavLst>
                                        <p:tav tm="0">
                                          <p:val>
                                            <p:strVal val="#ppt_x"/>
                                          </p:val>
                                        </p:tav>
                                        <p:tav tm="100000">
                                          <p:val>
                                            <p:strVal val="#ppt_x"/>
                                          </p:val>
                                        </p:tav>
                                      </p:tavLst>
                                    </p:anim>
                                    <p:anim calcmode="lin" valueType="num">
                                      <p:cBhvr>
                                        <p:cTn id="21" dur="1800" decel="100000" fill="hold"/>
                                        <p:tgtEl>
                                          <p:spTgt spid="6"/>
                                        </p:tgtEl>
                                        <p:attrNameLst>
                                          <p:attrName>ppt_y</p:attrName>
                                        </p:attrNameLst>
                                      </p:cBhvr>
                                      <p:tavLst>
                                        <p:tav tm="0">
                                          <p:val>
                                            <p:strVal val="#ppt_y+1"/>
                                          </p:val>
                                        </p:tav>
                                        <p:tav tm="100000">
                                          <p:val>
                                            <p:strVal val="#ppt_y-.03"/>
                                          </p:val>
                                        </p:tav>
                                      </p:tavLst>
                                    </p:anim>
                                    <p:anim calcmode="lin" valueType="num">
                                      <p:cBhvr>
                                        <p:cTn id="22" dur="200" accel="100000" fill="hold">
                                          <p:stCondLst>
                                            <p:cond delay="18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anim calcmode="lin" valueType="num">
                                      <p:cBhvr>
                                        <p:cTn id="28" dur="2000" fill="hold"/>
                                        <p:tgtEl>
                                          <p:spTgt spid="5"/>
                                        </p:tgtEl>
                                        <p:attrNameLst>
                                          <p:attrName>ppt_x</p:attrName>
                                        </p:attrNameLst>
                                      </p:cBhvr>
                                      <p:tavLst>
                                        <p:tav tm="0">
                                          <p:val>
                                            <p:strVal val="#ppt_x"/>
                                          </p:val>
                                        </p:tav>
                                        <p:tav tm="100000">
                                          <p:val>
                                            <p:strVal val="#ppt_x"/>
                                          </p:val>
                                        </p:tav>
                                      </p:tavLst>
                                    </p:anim>
                                    <p:anim calcmode="lin" valueType="num">
                                      <p:cBhvr>
                                        <p:cTn id="29" dur="1800" decel="100000" fill="hold"/>
                                        <p:tgtEl>
                                          <p:spTgt spid="5"/>
                                        </p:tgtEl>
                                        <p:attrNameLst>
                                          <p:attrName>ppt_y</p:attrName>
                                        </p:attrNameLst>
                                      </p:cBhvr>
                                      <p:tavLst>
                                        <p:tav tm="0">
                                          <p:val>
                                            <p:strVal val="#ppt_y+1"/>
                                          </p:val>
                                        </p:tav>
                                        <p:tav tm="100000">
                                          <p:val>
                                            <p:strVal val="#ppt_y-.03"/>
                                          </p:val>
                                        </p:tav>
                                      </p:tavLst>
                                    </p:anim>
                                    <p:anim calcmode="lin" valueType="num">
                                      <p:cBhvr>
                                        <p:cTn id="30" dur="200" accel="100000" fill="hold">
                                          <p:stCondLst>
                                            <p:cond delay="18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Rice-Husk-Charcoal.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 calcmode="lin" valueType="num">
                                      <p:cBhvr>
                                        <p:cTn id="9" dur="2000" fill="hold"/>
                                        <p:tgtEl>
                                          <p:spTgt spid="2"/>
                                        </p:tgtEl>
                                        <p:attrNameLst>
                                          <p:attrName>style.rotation</p:attrName>
                                        </p:attrNameLst>
                                      </p:cBhvr>
                                      <p:tavLst>
                                        <p:tav tm="0">
                                          <p:val>
                                            <p:fltVal val="90"/>
                                          </p:val>
                                        </p:tav>
                                        <p:tav tm="100000">
                                          <p:val>
                                            <p:fltVal val="0"/>
                                          </p:val>
                                        </p:tav>
                                      </p:tavLst>
                                    </p:anim>
                                    <p:animEffect transition="in" filter="fade">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rgbClr val="FF0000"/>
                </a:solidFill>
              </a:rPr>
              <a:t>ABSTRACT</a:t>
            </a:r>
            <a:endParaRPr lang="en-IN" b="1" u="sng" dirty="0">
              <a:solidFill>
                <a:srgbClr val="FF0000"/>
              </a:solidFill>
            </a:endParaRPr>
          </a:p>
        </p:txBody>
      </p:sp>
      <p:sp>
        <p:nvSpPr>
          <p:cNvPr id="3" name="Content Placeholder 2"/>
          <p:cNvSpPr>
            <a:spLocks noGrp="1"/>
          </p:cNvSpPr>
          <p:nvPr>
            <p:ph idx="1"/>
          </p:nvPr>
        </p:nvSpPr>
        <p:spPr/>
        <p:txBody>
          <a:bodyPr>
            <a:normAutofit/>
          </a:bodyPr>
          <a:lstStyle/>
          <a:p>
            <a:r>
              <a:rPr lang="en-US" sz="2400" dirty="0" smtClean="0"/>
              <a:t>World wide consumption of  concrete amounts to more than 1000 Kgs/person</a:t>
            </a:r>
          </a:p>
          <a:p>
            <a:r>
              <a:rPr lang="en-US" sz="2400" dirty="0" smtClean="0"/>
              <a:t>The demand is expected to increase in future</a:t>
            </a:r>
          </a:p>
          <a:p>
            <a:r>
              <a:rPr lang="en-US" sz="2400" dirty="0" smtClean="0"/>
              <a:t>Concrete comprises in quantity the largest of man made material</a:t>
            </a:r>
          </a:p>
          <a:p>
            <a:endParaRPr lang="en-IN" sz="240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0" end="0"/>
                                            </p:txEl>
                                          </p:spTgt>
                                        </p:tgtEl>
                                      </p:cBhvr>
                                    </p:animEffect>
                                  </p:childTnLst>
                                </p:cTn>
                              </p:par>
                              <p:par>
                                <p:cTn id="15" presetID="29"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8"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3">
                                            <p:txEl>
                                              <p:pRg st="1" end="1"/>
                                            </p:txEl>
                                          </p:spTgt>
                                        </p:tgtEl>
                                      </p:cBhvr>
                                    </p:animEffect>
                                  </p:childTnLst>
                                </p:cTn>
                              </p:par>
                              <p:par>
                                <p:cTn id="20" presetID="29"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800px-Rice_husk.jpg"/>
          <p:cNvPicPr>
            <a:picLocks noChangeAspect="1"/>
          </p:cNvPicPr>
          <p:nvPr/>
        </p:nvPicPr>
        <p:blipFill>
          <a:blip r:embed="rId2"/>
          <a:stretch>
            <a:fillRect/>
          </a:stretch>
        </p:blipFill>
        <p:spPr>
          <a:xfrm>
            <a:off x="0" y="-285776"/>
            <a:ext cx="9144000" cy="714377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 calcmode="lin" valueType="num">
                                      <p:cBhvr>
                                        <p:cTn id="9" dur="2000" fill="hold"/>
                                        <p:tgtEl>
                                          <p:spTgt spid="2"/>
                                        </p:tgtEl>
                                        <p:attrNameLst>
                                          <p:attrName>style.rotation</p:attrName>
                                        </p:attrNameLst>
                                      </p:cBhvr>
                                      <p:tavLst>
                                        <p:tav tm="0">
                                          <p:val>
                                            <p:fltVal val="90"/>
                                          </p:val>
                                        </p:tav>
                                        <p:tav tm="100000">
                                          <p:val>
                                            <p:fltVal val="0"/>
                                          </p:val>
                                        </p:tav>
                                      </p:tavLst>
                                    </p:anim>
                                    <p:animEffect transition="in" filter="fade">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ADVANTAGE</a:t>
            </a:r>
            <a:endParaRPr lang="en-IN" sz="3600" b="1" u="sng" dirty="0">
              <a:solidFill>
                <a:srgbClr val="FF0000"/>
              </a:solidFill>
            </a:endParaRPr>
          </a:p>
        </p:txBody>
      </p:sp>
      <p:sp>
        <p:nvSpPr>
          <p:cNvPr id="3" name="Content Placeholder 2"/>
          <p:cNvSpPr>
            <a:spLocks noGrp="1"/>
          </p:cNvSpPr>
          <p:nvPr>
            <p:ph idx="1"/>
          </p:nvPr>
        </p:nvSpPr>
        <p:spPr/>
        <p:txBody>
          <a:bodyPr/>
          <a:lstStyle/>
          <a:p>
            <a:pPr>
              <a:buFont typeface="Wingdings" pitchFamily="2" charset="2"/>
              <a:buChar char="Ø"/>
            </a:pPr>
            <a:r>
              <a:rPr lang="en-US" dirty="0" smtClean="0"/>
              <a:t>The rice husk ash cement on hydration produces practically no Ca(OH)</a:t>
            </a:r>
            <a:r>
              <a:rPr lang="en-US" sz="2000" dirty="0" smtClean="0"/>
              <a:t>2</a:t>
            </a:r>
            <a:r>
              <a:rPr lang="en-US" dirty="0" smtClean="0"/>
              <a:t> &amp;hence is superior to Portland.</a:t>
            </a: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2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6" dur="2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RECYCLING OF CONCRETE</a:t>
            </a:r>
            <a:endParaRPr lang="en-IN" sz="3600" b="1" u="sng" dirty="0">
              <a:solidFill>
                <a:srgbClr val="FF0000"/>
              </a:solidFill>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t>Except structures which have to be preserved as moments a great number of them have to be demolished sooner or later.</a:t>
            </a:r>
          </a:p>
          <a:p>
            <a:pPr>
              <a:buFont typeface="Wingdings" pitchFamily="2" charset="2"/>
              <a:buChar char="Ø"/>
            </a:pPr>
            <a:r>
              <a:rPr lang="en-US" sz="2400" dirty="0" smtClean="0"/>
              <a:t>Concrete accounts of nearly 75% by weight of all construction material.</a:t>
            </a:r>
          </a:p>
          <a:p>
            <a:pPr>
              <a:buFont typeface="Wingdings" pitchFamily="2" charset="2"/>
              <a:buChar char="Ø"/>
            </a:pPr>
            <a:r>
              <a:rPr lang="en-US" sz="2400" dirty="0" smtClean="0"/>
              <a:t>Millions of tons of concrete debris are generated by natural disaster.</a:t>
            </a:r>
          </a:p>
          <a:p>
            <a:pPr>
              <a:buFont typeface="Wingdings" pitchFamily="2" charset="2"/>
              <a:buChar char="Ø"/>
            </a:pPr>
            <a:r>
              <a:rPr lang="en-US" sz="2400" dirty="0" smtClean="0"/>
              <a:t>Depletion of normal aggregate sources, stricter environmental laws &amp; waste disposal problems make recycling of concrete.</a:t>
            </a:r>
          </a:p>
          <a:p>
            <a:pPr>
              <a:buFont typeface="Wingdings" pitchFamily="2" charset="2"/>
              <a:buChar char="Ø"/>
            </a:pPr>
            <a:endParaRPr lang="en-IN"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285852" y="714356"/>
            <a:ext cx="7072362" cy="646331"/>
          </a:xfrm>
          <a:prstGeom prst="rect">
            <a:avLst/>
          </a:prstGeom>
          <a:noFill/>
        </p:spPr>
        <p:txBody>
          <a:bodyPr wrap="square" rtlCol="0">
            <a:spAutoFit/>
          </a:bodyPr>
          <a:lstStyle/>
          <a:p>
            <a:r>
              <a:rPr lang="en-US" sz="3600" b="1" u="sng" dirty="0" smtClean="0">
                <a:solidFill>
                  <a:srgbClr val="FF0000"/>
                </a:solidFill>
              </a:rPr>
              <a:t>WHAT IS CONCRETE RECYCLING…?</a:t>
            </a:r>
            <a:endParaRPr lang="en-IN" sz="3600" b="1" u="sng" dirty="0">
              <a:solidFill>
                <a:srgbClr val="FF0000"/>
              </a:solidFill>
            </a:endParaRPr>
          </a:p>
        </p:txBody>
      </p:sp>
      <p:sp>
        <p:nvSpPr>
          <p:cNvPr id="4" name="TextBox 3"/>
          <p:cNvSpPr txBox="1"/>
          <p:nvPr/>
        </p:nvSpPr>
        <p:spPr>
          <a:xfrm>
            <a:off x="1142976" y="2143116"/>
            <a:ext cx="7143800" cy="1200329"/>
          </a:xfrm>
          <a:prstGeom prst="rect">
            <a:avLst/>
          </a:prstGeom>
          <a:noFill/>
        </p:spPr>
        <p:txBody>
          <a:bodyPr wrap="square" rtlCol="0">
            <a:spAutoFit/>
          </a:bodyPr>
          <a:lstStyle/>
          <a:p>
            <a:r>
              <a:rPr lang="en-US" sz="2400" dirty="0" smtClean="0"/>
              <a:t>Breaking , removing &amp; crushing hardened concrete from an acceptable source. Old concrete pavements often are excellent sources of material  for producing RCA</a:t>
            </a:r>
            <a:endParaRPr lang="en-IN"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p:cTn id="12"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85794"/>
          </a:xfrm>
        </p:spPr>
        <p:txBody>
          <a:bodyPr/>
          <a:lstStyle/>
          <a:p>
            <a:r>
              <a:rPr lang="en-US" b="1" u="sng" dirty="0" smtClean="0">
                <a:solidFill>
                  <a:srgbClr val="FF0000"/>
                </a:solidFill>
              </a:rPr>
              <a:t>RECYCLING PROCESS</a:t>
            </a:r>
            <a:endParaRPr lang="en-US" b="1" u="sng" dirty="0">
              <a:solidFill>
                <a:srgbClr val="FF0000"/>
              </a:solidFill>
            </a:endParaRPr>
          </a:p>
        </p:txBody>
      </p:sp>
      <p:pic>
        <p:nvPicPr>
          <p:cNvPr id="1026" name="Picture 2" descr="F:\sudhi's\sabi seminar\2005nakagawa.gif"/>
          <p:cNvPicPr>
            <a:picLocks noGrp="1" noChangeAspect="1" noChangeArrowheads="1"/>
          </p:cNvPicPr>
          <p:nvPr>
            <p:ph idx="1"/>
          </p:nvPr>
        </p:nvPicPr>
        <p:blipFill>
          <a:blip r:embed="rId2"/>
          <a:srcRect/>
          <a:stretch>
            <a:fillRect/>
          </a:stretch>
        </p:blipFill>
        <p:spPr bwMode="auto">
          <a:xfrm>
            <a:off x="-71470" y="642918"/>
            <a:ext cx="9322589" cy="621508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circle(out)">
                                      <p:cBhvr>
                                        <p:cTn id="12"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USES OF RECYCLED CONCRETE</a:t>
            </a:r>
            <a:endParaRPr lang="en-IN" sz="3600" b="1" u="sng" dirty="0">
              <a:solidFill>
                <a:srgbClr val="FF0000"/>
              </a:solidFill>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t>Smaller pieces of concrete are used as gravel for new construction projects.</a:t>
            </a:r>
          </a:p>
          <a:p>
            <a:pPr>
              <a:buFont typeface="Wingdings" pitchFamily="2" charset="2"/>
              <a:buChar char="Ø"/>
            </a:pPr>
            <a:r>
              <a:rPr lang="en-US" sz="2400" dirty="0" smtClean="0"/>
              <a:t>Sub base gravels laid down as the lowest layer in a road.</a:t>
            </a:r>
          </a:p>
          <a:p>
            <a:pPr>
              <a:buFont typeface="Wingdings" pitchFamily="2" charset="2"/>
              <a:buChar char="Ø"/>
            </a:pPr>
            <a:r>
              <a:rPr lang="en-US" sz="2400" dirty="0" smtClean="0"/>
              <a:t>Recycled concrete can also be used as the dry aggregate for brand new concrete.</a:t>
            </a:r>
          </a:p>
          <a:p>
            <a:pPr>
              <a:buFont typeface="Wingdings" pitchFamily="2" charset="2"/>
              <a:buChar char="Ø"/>
            </a:pPr>
            <a:r>
              <a:rPr lang="en-US" sz="2400" dirty="0" smtClean="0"/>
              <a:t>Larger pieces can be used for erosion control.</a:t>
            </a:r>
          </a:p>
          <a:p>
            <a:pPr>
              <a:buFont typeface="Wingdings" pitchFamily="2" charset="2"/>
              <a:buChar char="Ø"/>
            </a:pP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heel(4)">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heel(4)">
                                      <p:cBhvr>
                                        <p:cTn id="19" dur="1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heel(4)">
                                      <p:cBhvr>
                                        <p:cTn id="24" dur="1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heel(4)">
                                      <p:cBhvr>
                                        <p:cTn id="29"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concrete_disposal_408_950.jpg"/>
          <p:cNvPicPr>
            <a:picLocks noChangeAspect="1"/>
          </p:cNvPicPr>
          <p:nvPr/>
        </p:nvPicPr>
        <p:blipFill>
          <a:blip r:embed="rId2"/>
          <a:stretch>
            <a:fillRect/>
          </a:stretch>
        </p:blipFill>
        <p:spPr>
          <a:xfrm>
            <a:off x="0" y="66675"/>
            <a:ext cx="9144000" cy="6862813"/>
          </a:xfrm>
          <a:prstGeom prst="rect">
            <a:avLst/>
          </a:prstGeom>
        </p:spPr>
      </p:pic>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DISADVANTAGES</a:t>
            </a:r>
            <a:endParaRPr lang="en-IN" sz="3600" b="1" u="sng" dirty="0">
              <a:solidFill>
                <a:srgbClr val="FF0000"/>
              </a:solidFill>
            </a:endParaRPr>
          </a:p>
        </p:txBody>
      </p:sp>
      <p:sp>
        <p:nvSpPr>
          <p:cNvPr id="3" name="Content Placeholder 2"/>
          <p:cNvSpPr>
            <a:spLocks noGrp="1"/>
          </p:cNvSpPr>
          <p:nvPr>
            <p:ph idx="1"/>
          </p:nvPr>
        </p:nvSpPr>
        <p:spPr>
          <a:xfrm>
            <a:off x="500034" y="1643050"/>
            <a:ext cx="8229600" cy="4525963"/>
          </a:xfrm>
        </p:spPr>
        <p:txBody>
          <a:bodyPr/>
          <a:lstStyle/>
          <a:p>
            <a:pPr>
              <a:buFont typeface="Wingdings" pitchFamily="2" charset="2"/>
              <a:buChar char="Ø"/>
            </a:pPr>
            <a:r>
              <a:rPr lang="en-US" dirty="0" smtClean="0"/>
              <a:t>Lead paint contamination.</a:t>
            </a:r>
          </a:p>
          <a:p>
            <a:pPr>
              <a:buFont typeface="Wingdings" pitchFamily="2" charset="2"/>
              <a:buChar char="Ø"/>
            </a:pP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imgad.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offcrush1.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rgbClr val="FF0000"/>
                </a:solidFill>
              </a:rPr>
              <a:t>INTRODUCTION</a:t>
            </a:r>
            <a:endParaRPr lang="en-IN" b="1" u="sng" dirty="0">
              <a:solidFill>
                <a:srgbClr val="FF0000"/>
              </a:solidFill>
            </a:endParaRPr>
          </a:p>
        </p:txBody>
      </p:sp>
      <p:sp>
        <p:nvSpPr>
          <p:cNvPr id="3" name="Content Placeholder 2"/>
          <p:cNvSpPr>
            <a:spLocks noGrp="1"/>
          </p:cNvSpPr>
          <p:nvPr>
            <p:ph idx="1"/>
          </p:nvPr>
        </p:nvSpPr>
        <p:spPr>
          <a:xfrm>
            <a:off x="0" y="1600200"/>
            <a:ext cx="9286908" cy="4614882"/>
          </a:xfrm>
        </p:spPr>
        <p:txBody>
          <a:bodyPr>
            <a:normAutofit fontScale="92500" lnSpcReduction="10000"/>
          </a:bodyPr>
          <a:lstStyle/>
          <a:p>
            <a:pPr>
              <a:buNone/>
            </a:pPr>
            <a:r>
              <a:rPr lang="en-US" dirty="0" smtClean="0"/>
              <a:t>     </a:t>
            </a:r>
            <a:r>
              <a:rPr lang="en-US" sz="2400" dirty="0" smtClean="0"/>
              <a:t>           Concrete made with Portland cement ,water admixtures and aggregates comprises in quantity the largest of all man made material</a:t>
            </a:r>
          </a:p>
          <a:p>
            <a:pPr>
              <a:buNone/>
            </a:pPr>
            <a:r>
              <a:rPr lang="en-US" sz="2400" dirty="0" smtClean="0"/>
              <a:t>        </a:t>
            </a:r>
          </a:p>
          <a:p>
            <a:pPr>
              <a:buNone/>
            </a:pPr>
            <a:r>
              <a:rPr lang="en-US" sz="2400" dirty="0" smtClean="0"/>
              <a:t>                  Historically whenever new compounds were produced ,or waste materials accumulated in industries ,they were incorporated as one of ingredients of concrete. Typical examples are fly ash phosphogypsum,blast furnace slag, saw mil waste, rice husk, cotton etc.The wide spread need for conserving resources &amp; environment will be reflected major emphasis on the use of wastes &amp; by products.</a:t>
            </a:r>
          </a:p>
          <a:p>
            <a:pPr>
              <a:buNone/>
            </a:pPr>
            <a:r>
              <a:rPr lang="en-US" sz="2400" dirty="0" smtClean="0"/>
              <a:t> </a:t>
            </a:r>
          </a:p>
          <a:p>
            <a:pPr>
              <a:buNone/>
            </a:pPr>
            <a:r>
              <a:rPr lang="en-US" sz="2400" dirty="0" smtClean="0"/>
              <a:t>                  Recycling of concrete materials also offers some promise. Attempts are already being made to use municipal refuse &amp; waste oil as partial substitutes for the fuel in the production of cement clinker </a:t>
            </a:r>
            <a:endParaRPr lang="en-IN"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ircle(in)">
                                      <p:cBhvr>
                                        <p:cTn id="15" dur="2000"/>
                                        <p:tgtEl>
                                          <p:spTgt spid="3">
                                            <p:txEl>
                                              <p:pRg st="1" end="1"/>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circle(in)">
                                      <p:cBhvr>
                                        <p:cTn id="18" dur="2000"/>
                                        <p:tgtEl>
                                          <p:spTgt spid="3">
                                            <p:txEl>
                                              <p:pRg st="2" end="2"/>
                                            </p:txEl>
                                          </p:spTgt>
                                        </p:tgtEl>
                                      </p:cBhvr>
                                    </p:animEffect>
                                  </p:childTnLst>
                                </p:cTn>
                              </p:par>
                              <p:par>
                                <p:cTn id="19" presetID="6" presetClass="entr" presetSubtype="16"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circle(in)">
                                      <p:cBhvr>
                                        <p:cTn id="21" dur="2000"/>
                                        <p:tgtEl>
                                          <p:spTgt spid="3">
                                            <p:txEl>
                                              <p:pRg st="3" end="3"/>
                                            </p:txEl>
                                          </p:spTgt>
                                        </p:tgtEl>
                                      </p:cBhvr>
                                    </p:animEffect>
                                  </p:childTnLst>
                                </p:cTn>
                              </p:par>
                              <p:par>
                                <p:cTn id="22" presetID="6" presetClass="entr" presetSubtype="16"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circle(in)">
                                      <p:cBhvr>
                                        <p:cTn id="24"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offcrush3.jpg"/>
          <p:cNvPicPr>
            <a:picLocks noChangeAspect="1"/>
          </p:cNvPicPr>
          <p:nvPr/>
        </p:nvPicPr>
        <p:blipFill>
          <a:blip r:embed="rId2"/>
          <a:stretch>
            <a:fillRect/>
          </a:stretch>
        </p:blipFill>
        <p:spPr>
          <a:xfrm>
            <a:off x="0" y="-1"/>
            <a:ext cx="9144000" cy="6801049"/>
          </a:xfrm>
          <a:prstGeom prst="rect">
            <a:avLst/>
          </a:prstGeom>
        </p:spPr>
      </p:pic>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concrete-recycling-crusher.jpg"/>
          <p:cNvPicPr>
            <a:picLocks noChangeAspect="1"/>
          </p:cNvPicPr>
          <p:nvPr/>
        </p:nvPicPr>
        <p:blipFill>
          <a:blip r:embed="rId2"/>
          <a:stretch>
            <a:fillRect/>
          </a:stretch>
        </p:blipFill>
        <p:spPr>
          <a:xfrm>
            <a:off x="0" y="0"/>
            <a:ext cx="9169472" cy="6858000"/>
          </a:xfrm>
          <a:prstGeom prst="rect">
            <a:avLst/>
          </a:prstGeom>
        </p:spPr>
      </p:pic>
      <p:sp>
        <p:nvSpPr>
          <p:cNvPr id="3" name="TextBox 2"/>
          <p:cNvSpPr txBox="1"/>
          <p:nvPr/>
        </p:nvSpPr>
        <p:spPr>
          <a:xfrm>
            <a:off x="-71470" y="357166"/>
            <a:ext cx="9858412" cy="923330"/>
          </a:xfrm>
          <a:prstGeom prst="rect">
            <a:avLst/>
          </a:prstGeom>
          <a:noFill/>
        </p:spPr>
        <p:txBody>
          <a:bodyPr wrap="square" rtlCol="0">
            <a:spAutoFit/>
          </a:bodyPr>
          <a:lstStyle/>
          <a:p>
            <a:r>
              <a:rPr lang="en-US" sz="5400" dirty="0" smtClean="0">
                <a:solidFill>
                  <a:srgbClr val="FFFF00"/>
                </a:solidFill>
              </a:rPr>
              <a:t>CONCRETE RECYCLING MACHINE</a:t>
            </a:r>
            <a:endParaRPr lang="en-IN" sz="5400" dirty="0">
              <a:solidFill>
                <a:srgbClr val="FFFF00"/>
              </a:solidFill>
            </a:endParaRPr>
          </a:p>
        </p:txBody>
      </p:sp>
    </p:spTree>
  </p:cSld>
  <p:clrMapOvr>
    <a:masterClrMapping/>
  </p:clrMapOvr>
  <p:transition spd="med"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2"/>
                                        </p:tgtEl>
                                        <p:attrNameLst>
                                          <p:attrName>style.visibility</p:attrName>
                                        </p:attrNameLst>
                                      </p:cBhvr>
                                      <p:to>
                                        <p:strVal val="visible"/>
                                      </p:to>
                                    </p:set>
                                    <p:anim calcmode="lin" valueType="num">
                                      <p:cBhvr>
                                        <p:cTn id="15" dur="1000" fill="hold"/>
                                        <p:tgtEl>
                                          <p:spTgt spid="2"/>
                                        </p:tgtEl>
                                        <p:attrNameLst>
                                          <p:attrName>ppt_w</p:attrName>
                                        </p:attrNameLst>
                                      </p:cBhvr>
                                      <p:tavLst>
                                        <p:tav tm="0">
                                          <p:val>
                                            <p:fltVal val="0"/>
                                          </p:val>
                                        </p:tav>
                                        <p:tav tm="100000">
                                          <p:val>
                                            <p:strVal val="#ppt_w"/>
                                          </p:val>
                                        </p:tav>
                                      </p:tavLst>
                                    </p:anim>
                                    <p:anim calcmode="lin" valueType="num">
                                      <p:cBhvr>
                                        <p:cTn id="16" dur="1000" fill="hold"/>
                                        <p:tgtEl>
                                          <p:spTgt spid="2"/>
                                        </p:tgtEl>
                                        <p:attrNameLst>
                                          <p:attrName>ppt_h</p:attrName>
                                        </p:attrNameLst>
                                      </p:cBhvr>
                                      <p:tavLst>
                                        <p:tav tm="0">
                                          <p:val>
                                            <p:fltVal val="0"/>
                                          </p:val>
                                        </p:tav>
                                        <p:tav tm="100000">
                                          <p:val>
                                            <p:strVal val="#ppt_h"/>
                                          </p:val>
                                        </p:tav>
                                      </p:tavLst>
                                    </p:anim>
                                    <p:anim calcmode="lin" valueType="num">
                                      <p:cBhvr>
                                        <p:cTn id="17" dur="1000" fill="hold"/>
                                        <p:tgtEl>
                                          <p:spTgt spid="2"/>
                                        </p:tgtEl>
                                        <p:attrNameLst>
                                          <p:attrName>style.rotation</p:attrName>
                                        </p:attrNameLst>
                                      </p:cBhvr>
                                      <p:tavLst>
                                        <p:tav tm="0">
                                          <p:val>
                                            <p:fltVal val="90"/>
                                          </p:val>
                                        </p:tav>
                                        <p:tav tm="100000">
                                          <p:val>
                                            <p:fltVal val="0"/>
                                          </p:val>
                                        </p:tav>
                                      </p:tavLst>
                                    </p:anim>
                                    <p:animEffect transition="in" filter="fade">
                                      <p:cBhvr>
                                        <p:cTn id="18"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MINING &amp; QUARRYING WASTES</a:t>
            </a:r>
            <a:endParaRPr lang="en-IN" sz="3600" b="1" u="sng" dirty="0">
              <a:solidFill>
                <a:srgbClr val="FF0000"/>
              </a:solidFill>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t>Large amount of wastes produced in mining &amp; quarrying operations.</a:t>
            </a:r>
          </a:p>
          <a:p>
            <a:pPr>
              <a:buFont typeface="Wingdings" pitchFamily="2" charset="2"/>
              <a:buChar char="Ø"/>
            </a:pPr>
            <a:r>
              <a:rPr lang="en-US" sz="2400" dirty="0" smtClean="0"/>
              <a:t>Mineral mining wastes are “waste rock” or “mill tailings”.</a:t>
            </a:r>
          </a:p>
          <a:p>
            <a:pPr>
              <a:buFont typeface="Wingdings" pitchFamily="2" charset="2"/>
              <a:buChar char="Ø"/>
            </a:pPr>
            <a:r>
              <a:rPr lang="en-US" sz="2400" dirty="0" smtClean="0"/>
              <a:t>Manufacturing of bricks ,light weight aggregates &amp; autoclaved concrete blocks.</a:t>
            </a:r>
            <a:endParaRPr lang="en-IN"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trips(downLeft)">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trips(downLeft)">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trips(downLeft)">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1143000"/>
          </a:xfrm>
        </p:spPr>
        <p:txBody>
          <a:bodyPr>
            <a:noAutofit/>
          </a:bodyPr>
          <a:lstStyle/>
          <a:p>
            <a:r>
              <a:rPr lang="en-US" sz="3600" b="1" u="sng" dirty="0" smtClean="0">
                <a:solidFill>
                  <a:srgbClr val="FF0000"/>
                </a:solidFill>
              </a:rPr>
              <a:t>APPLICATION OF MISCELLANEOUS WASTES</a:t>
            </a:r>
            <a:endParaRPr lang="en-IN" sz="3600" b="1" u="sng" dirty="0">
              <a:solidFill>
                <a:srgbClr val="FF0000"/>
              </a:solidFill>
            </a:endParaRPr>
          </a:p>
        </p:txBody>
      </p:sp>
      <p:sp>
        <p:nvSpPr>
          <p:cNvPr id="3" name="Content Placeholder 2"/>
          <p:cNvSpPr>
            <a:spLocks noGrp="1"/>
          </p:cNvSpPr>
          <p:nvPr>
            <p:ph idx="1"/>
          </p:nvPr>
        </p:nvSpPr>
        <p:spPr>
          <a:xfrm>
            <a:off x="1285852" y="1785926"/>
            <a:ext cx="8229600" cy="4525963"/>
          </a:xfrm>
        </p:spPr>
        <p:txBody>
          <a:bodyPr>
            <a:normAutofit fontScale="92500" lnSpcReduction="20000"/>
          </a:bodyPr>
          <a:lstStyle/>
          <a:p>
            <a:pPr marL="514350" indent="-514350">
              <a:buFont typeface="Wingdings" pitchFamily="2" charset="2"/>
              <a:buChar char="Ø"/>
            </a:pPr>
            <a:r>
              <a:rPr lang="en-US" dirty="0" smtClean="0"/>
              <a:t>Collier spoil</a:t>
            </a:r>
          </a:p>
          <a:p>
            <a:pPr marL="514350" indent="-514350">
              <a:buFont typeface="Wingdings" pitchFamily="2" charset="2"/>
              <a:buChar char="Ø"/>
            </a:pPr>
            <a:endParaRPr lang="en-US" dirty="0" smtClean="0"/>
          </a:p>
          <a:p>
            <a:pPr>
              <a:buFont typeface="Wingdings" pitchFamily="2" charset="2"/>
              <a:buChar char="Ø"/>
            </a:pPr>
            <a:r>
              <a:rPr lang="en-US" dirty="0" smtClean="0"/>
              <a:t> Waste glass</a:t>
            </a:r>
          </a:p>
          <a:p>
            <a:pPr>
              <a:buFont typeface="Wingdings" pitchFamily="2" charset="2"/>
              <a:buChar char="Ø"/>
            </a:pPr>
            <a:endParaRPr lang="en-US" dirty="0" smtClean="0"/>
          </a:p>
          <a:p>
            <a:pPr>
              <a:buFont typeface="Wingdings" pitchFamily="2" charset="2"/>
              <a:buChar char="Ø"/>
            </a:pPr>
            <a:r>
              <a:rPr lang="en-US" dirty="0" smtClean="0"/>
              <a:t> Red mud</a:t>
            </a:r>
          </a:p>
          <a:p>
            <a:pPr>
              <a:buFont typeface="Wingdings" pitchFamily="2" charset="2"/>
              <a:buChar char="Ø"/>
            </a:pPr>
            <a:endParaRPr lang="en-US" dirty="0" smtClean="0"/>
          </a:p>
          <a:p>
            <a:pPr>
              <a:buFont typeface="Wingdings" pitchFamily="2" charset="2"/>
              <a:buChar char="Ø"/>
            </a:pPr>
            <a:r>
              <a:rPr lang="en-US" dirty="0" smtClean="0"/>
              <a:t> Burnt clay</a:t>
            </a:r>
          </a:p>
          <a:p>
            <a:pPr>
              <a:buFont typeface="Wingdings" pitchFamily="2" charset="2"/>
              <a:buChar char="Ø"/>
            </a:pPr>
            <a:endParaRPr lang="en-US" dirty="0" smtClean="0"/>
          </a:p>
          <a:p>
            <a:pPr>
              <a:buFont typeface="Wingdings" pitchFamily="2" charset="2"/>
              <a:buChar char="Ø"/>
            </a:pPr>
            <a:r>
              <a:rPr lang="en-US" dirty="0" smtClean="0"/>
              <a:t> Saw dust</a:t>
            </a:r>
          </a:p>
          <a:p>
            <a:pPr marL="514350" indent="-514350">
              <a:buFont typeface="Wingdings" pitchFamily="2" charset="2"/>
              <a:buChar char="Ø"/>
            </a:pP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2"/>
                                        </p:tgtEl>
                                        <p:attrNameLst>
                                          <p:attrName>ppt_w</p:attrName>
                                        </p:attrNameLst>
                                      </p:cBhvr>
                                      <p:tavLst>
                                        <p:tav tm="0">
                                          <p:val>
                                            <p:strVal val="#ppt_w*.05"/>
                                          </p:val>
                                        </p:tav>
                                        <p:tav tm="100000">
                                          <p:val>
                                            <p:strVal val="#ppt_w"/>
                                          </p:val>
                                        </p:tav>
                                      </p:tavLst>
                                    </p:anim>
                                    <p:anim calcmode="lin" valueType="num">
                                      <p:cBhvr>
                                        <p:cTn id="10" dur="2000" fill="hold"/>
                                        <p:tgtEl>
                                          <p:spTgt spid="2"/>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2"/>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2000"/>
                                        <p:tgtEl>
                                          <p:spTgt spid="3">
                                            <p:txEl>
                                              <p:pRg st="0" end="0"/>
                                            </p:txEl>
                                          </p:spTgt>
                                        </p:tgtEl>
                                      </p:cBhvr>
                                    </p:animEffect>
                                    <p:anim calcmode="lin" valueType="num">
                                      <p:cBhvr>
                                        <p:cTn id="20"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8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22" dur="200" accel="100000" fill="hold">
                                          <p:stCondLst>
                                            <p:cond delay="18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anim calcmode="lin" valueType="num">
                                      <p:cBhvr>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7" presetClass="entr" presetSubtype="0" fill="hold" nodeType="click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900"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COLLIERY SOIL</a:t>
            </a:r>
            <a:endParaRPr lang="en-IN" sz="3600" b="1" u="sng" dirty="0">
              <a:solidFill>
                <a:srgbClr val="FF0000"/>
              </a:solidFill>
            </a:endParaRPr>
          </a:p>
        </p:txBody>
      </p:sp>
      <p:sp>
        <p:nvSpPr>
          <p:cNvPr id="3" name="Content Placeholder 2"/>
          <p:cNvSpPr>
            <a:spLocks noGrp="1"/>
          </p:cNvSpPr>
          <p:nvPr>
            <p:ph idx="1"/>
          </p:nvPr>
        </p:nvSpPr>
        <p:spPr>
          <a:xfrm>
            <a:off x="457200" y="1617681"/>
            <a:ext cx="8229600" cy="4525963"/>
          </a:xfrm>
        </p:spPr>
        <p:txBody>
          <a:bodyPr>
            <a:normAutofit/>
          </a:bodyPr>
          <a:lstStyle/>
          <a:p>
            <a:pPr>
              <a:buFont typeface="Wingdings" pitchFamily="2" charset="2"/>
              <a:buChar char="Ø"/>
            </a:pPr>
            <a:r>
              <a:rPr lang="en-US" sz="2400" dirty="0" smtClean="0"/>
              <a:t>In coal operations about one half of the material is separated &amp; discarded as colliery soil.</a:t>
            </a:r>
          </a:p>
          <a:p>
            <a:pPr>
              <a:buFont typeface="Wingdings" pitchFamily="2" charset="2"/>
              <a:buChar char="Ø"/>
            </a:pPr>
            <a:r>
              <a:rPr lang="en-US" sz="2400" dirty="0" smtClean="0"/>
              <a:t>This soil is used to fill in road embankments.</a:t>
            </a:r>
          </a:p>
          <a:p>
            <a:pPr>
              <a:buFont typeface="Wingdings" pitchFamily="2" charset="2"/>
              <a:buChar char="Ø"/>
            </a:pPr>
            <a:r>
              <a:rPr lang="en-US" sz="2400" dirty="0" smtClean="0"/>
              <a:t>It can also be used to produce light weight concrete.</a:t>
            </a:r>
          </a:p>
          <a:p>
            <a:pPr>
              <a:buFont typeface="Wingdings" pitchFamily="2" charset="2"/>
              <a:buChar char="Ø"/>
            </a:pPr>
            <a:endParaRPr lang="en-IN"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 calcmode="lin" valueType="num">
                                      <p:cBhvr>
                                        <p:cTn id="9" dur="2000" fill="hold"/>
                                        <p:tgtEl>
                                          <p:spTgt spid="2"/>
                                        </p:tgtEl>
                                        <p:attrNameLst>
                                          <p:attrName>style.rotation</p:attrName>
                                        </p:attrNameLst>
                                      </p:cBhvr>
                                      <p:tavLst>
                                        <p:tav tm="0">
                                          <p:val>
                                            <p:fltVal val="360"/>
                                          </p:val>
                                        </p:tav>
                                        <p:tav tm="100000">
                                          <p:val>
                                            <p:fltVal val="0"/>
                                          </p:val>
                                        </p:tav>
                                      </p:tavLst>
                                    </p:anim>
                                    <p:animEffect transition="in" filter="fade">
                                      <p:cBhvr>
                                        <p:cTn id="10" dur="2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iterate type="lt">
                                    <p:tmPct val="5000"/>
                                  </p:iterate>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iterate type="lt">
                                    <p:tmPct val="5000"/>
                                  </p:iterate>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WASTE GLASS</a:t>
            </a:r>
            <a:endParaRPr lang="en-IN" sz="3600" b="1" u="sng" dirty="0">
              <a:solidFill>
                <a:srgbClr val="FF0000"/>
              </a:solidFill>
            </a:endParaRPr>
          </a:p>
        </p:txBody>
      </p:sp>
      <p:sp>
        <p:nvSpPr>
          <p:cNvPr id="3" name="Content Placeholder 2"/>
          <p:cNvSpPr>
            <a:spLocks noGrp="1"/>
          </p:cNvSpPr>
          <p:nvPr>
            <p:ph idx="1"/>
          </p:nvPr>
        </p:nvSpPr>
        <p:spPr/>
        <p:txBody>
          <a:bodyPr/>
          <a:lstStyle/>
          <a:p>
            <a:pPr>
              <a:buFont typeface="Wingdings" pitchFamily="2" charset="2"/>
              <a:buChar char="Ø"/>
            </a:pPr>
            <a:r>
              <a:rPr lang="en-US" sz="2400" dirty="0" smtClean="0"/>
              <a:t>Millions of tons of waste glass are generated annually..</a:t>
            </a:r>
          </a:p>
          <a:p>
            <a:pPr>
              <a:buFont typeface="Wingdings" pitchFamily="2" charset="2"/>
              <a:buChar char="Ø"/>
            </a:pPr>
            <a:r>
              <a:rPr lang="en-US" sz="2400" dirty="0" smtClean="0"/>
              <a:t>The strength of concrete less than with gravel aggregate.</a:t>
            </a:r>
          </a:p>
          <a:p>
            <a:pPr>
              <a:buFont typeface="Wingdings" pitchFamily="2" charset="2"/>
              <a:buChar char="Ø"/>
            </a:pPr>
            <a:r>
              <a:rPr lang="en-US" sz="2400" dirty="0" smtClean="0"/>
              <a:t>This is used to make light weight aggregates.</a:t>
            </a:r>
          </a:p>
          <a:p>
            <a:pPr>
              <a:buFont typeface="Wingdings" pitchFamily="2" charset="2"/>
              <a:buChar char="Ø"/>
            </a:pP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1000"/>
                                        <p:tgtEl>
                                          <p:spTgt spid="3">
                                            <p:txEl>
                                              <p:pRg st="2" end="2"/>
                                            </p:txEl>
                                          </p:spTgt>
                                        </p:tgtEl>
                                      </p:cBhvr>
                                    </p:animEffect>
                                    <p:anim calcmode="lin" valueType="num">
                                      <p:cBhvr>
                                        <p:cTn id="3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RED MUD</a:t>
            </a:r>
            <a:endParaRPr lang="en-IN" sz="3600" b="1" u="sng" dirty="0">
              <a:solidFill>
                <a:srgbClr val="FF0000"/>
              </a:solidFill>
            </a:endParaRPr>
          </a:p>
        </p:txBody>
      </p:sp>
      <p:sp>
        <p:nvSpPr>
          <p:cNvPr id="3" name="Content Placeholder 2"/>
          <p:cNvSpPr>
            <a:spLocks noGrp="1"/>
          </p:cNvSpPr>
          <p:nvPr>
            <p:ph idx="1"/>
          </p:nvPr>
        </p:nvSpPr>
        <p:spPr>
          <a:xfrm>
            <a:off x="571472" y="2071678"/>
            <a:ext cx="8229600" cy="4525963"/>
          </a:xfrm>
        </p:spPr>
        <p:txBody>
          <a:bodyPr/>
          <a:lstStyle/>
          <a:p>
            <a:pPr>
              <a:buFont typeface="Wingdings" pitchFamily="2" charset="2"/>
              <a:buChar char="Ø"/>
            </a:pPr>
            <a:r>
              <a:rPr lang="en-US" sz="2400" dirty="0" smtClean="0"/>
              <a:t>Red mud is a waste product resulting from the extraction of alumina from bauxite ore.</a:t>
            </a:r>
          </a:p>
          <a:p>
            <a:pPr>
              <a:buFont typeface="Wingdings" pitchFamily="2" charset="2"/>
              <a:buChar char="Ø"/>
            </a:pPr>
            <a:endParaRPr lang="en-US" sz="2400" dirty="0" smtClean="0"/>
          </a:p>
          <a:p>
            <a:pPr>
              <a:buFont typeface="Wingdings" pitchFamily="2" charset="2"/>
              <a:buChar char="Ø"/>
            </a:pPr>
            <a:r>
              <a:rPr lang="en-US" sz="2400" dirty="0" smtClean="0"/>
              <a:t>It is sufficiently plastic to be moulded into balls.</a:t>
            </a:r>
          </a:p>
          <a:p>
            <a:pPr>
              <a:buFont typeface="Wingdings" pitchFamily="2" charset="2"/>
              <a:buChar char="Ø"/>
            </a:pPr>
            <a:endParaRPr lang="en-US" sz="2400" dirty="0" smtClean="0"/>
          </a:p>
          <a:p>
            <a:pPr>
              <a:buFont typeface="Wingdings" pitchFamily="2" charset="2"/>
              <a:buChar char="Ø"/>
            </a:pPr>
            <a:r>
              <a:rPr lang="en-US" sz="2400" dirty="0" smtClean="0"/>
              <a:t>Firing at about 1260 to 1310 c produces a strong dense aggregate.</a:t>
            </a:r>
            <a:endParaRPr lang="en-IN"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Horizontal)">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Horizont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EI_1000c.jpg"/>
          <p:cNvPicPr>
            <a:picLocks noChangeAspect="1"/>
          </p:cNvPicPr>
          <p:nvPr/>
        </p:nvPicPr>
        <p:blipFill>
          <a:blip r:embed="rId2"/>
          <a:stretch>
            <a:fillRect/>
          </a:stretch>
        </p:blipFill>
        <p:spPr>
          <a:xfrm>
            <a:off x="0" y="-1"/>
            <a:ext cx="9144000" cy="68580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dsc02655.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BURNT CLAY</a:t>
            </a:r>
            <a:endParaRPr lang="en-IN" sz="3600" b="1" u="sng" dirty="0">
              <a:solidFill>
                <a:srgbClr val="FF0000"/>
              </a:solidFill>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t>High permeability.</a:t>
            </a:r>
          </a:p>
          <a:p>
            <a:pPr>
              <a:buFont typeface="Wingdings" pitchFamily="2" charset="2"/>
              <a:buChar char="Ø"/>
            </a:pPr>
            <a:r>
              <a:rPr lang="en-US" sz="2400" dirty="0" smtClean="0"/>
              <a:t> Concrete contains burnt clay has high fire resisting capacity.</a:t>
            </a:r>
          </a:p>
          <a:p>
            <a:pPr>
              <a:buFont typeface="Wingdings" pitchFamily="2" charset="2"/>
              <a:buChar char="Ø"/>
            </a:pPr>
            <a:endParaRPr lang="en-IN"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20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5" dur="2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9" presetClass="entr" presetSubtype="0" decel="10000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2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2" dur="20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23"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u="sng" dirty="0" smtClean="0">
                <a:solidFill>
                  <a:srgbClr val="FF0000"/>
                </a:solidFill>
              </a:rPr>
              <a:t>NEED OF RECYCLING OF WASTE MATERIALS</a:t>
            </a:r>
            <a:endParaRPr lang="en-IN" sz="3600" b="1" u="sng" dirty="0">
              <a:solidFill>
                <a:srgbClr val="FF0000"/>
              </a:solidFill>
            </a:endParaRPr>
          </a:p>
        </p:txBody>
      </p:sp>
      <p:sp>
        <p:nvSpPr>
          <p:cNvPr id="3" name="Content Placeholder 2"/>
          <p:cNvSpPr>
            <a:spLocks noGrp="1"/>
          </p:cNvSpPr>
          <p:nvPr>
            <p:ph idx="1"/>
          </p:nvPr>
        </p:nvSpPr>
        <p:spPr/>
        <p:txBody>
          <a:bodyPr/>
          <a:lstStyle/>
          <a:p>
            <a:pPr>
              <a:buFont typeface="Wingdings" pitchFamily="2" charset="2"/>
              <a:buChar char="Ø"/>
            </a:pPr>
            <a:r>
              <a:rPr lang="en-US" sz="2800" dirty="0" smtClean="0"/>
              <a:t>Rise in population</a:t>
            </a:r>
          </a:p>
          <a:p>
            <a:pPr>
              <a:buFont typeface="Wingdings" pitchFamily="2" charset="2"/>
              <a:buChar char="Ø"/>
            </a:pPr>
            <a:r>
              <a:rPr lang="en-US" sz="2800" dirty="0" smtClean="0"/>
              <a:t> Large scale demand for housing</a:t>
            </a:r>
          </a:p>
          <a:p>
            <a:pPr>
              <a:buFont typeface="Wingdings" pitchFamily="2" charset="2"/>
              <a:buChar char="Ø"/>
            </a:pPr>
            <a:r>
              <a:rPr lang="en-US" sz="2800" dirty="0" smtClean="0">
                <a:latin typeface="+mj-lt"/>
              </a:rPr>
              <a:t>Over stressing the reserves of traditional building materials</a:t>
            </a:r>
          </a:p>
          <a:p>
            <a:pPr>
              <a:buFont typeface="Wingdings" pitchFamily="2" charset="2"/>
              <a:buChar char="Ø"/>
            </a:pPr>
            <a:r>
              <a:rPr lang="en-US" sz="2800" dirty="0" smtClean="0"/>
              <a:t>Cement material presently not in a position to cope the millions of the country</a:t>
            </a:r>
          </a:p>
          <a:p>
            <a:pPr>
              <a:buFont typeface="Wingdings" pitchFamily="2" charset="2"/>
              <a:buChar char="Ø"/>
            </a:pPr>
            <a:r>
              <a:rPr lang="en-US" sz="2800" dirty="0" smtClean="0">
                <a:latin typeface="+mj-lt"/>
              </a:rPr>
              <a:t> The enormous amount of waste materials</a:t>
            </a:r>
          </a:p>
          <a:p>
            <a:pPr>
              <a:buFont typeface="Wingdings" pitchFamily="2" charset="2"/>
              <a:buChar char="Ø"/>
            </a:pPr>
            <a:r>
              <a:rPr lang="en-US" sz="2800" dirty="0" smtClean="0"/>
              <a:t>Recycling becoming imperative &amp; mandatory</a:t>
            </a:r>
          </a:p>
          <a:p>
            <a:pPr>
              <a:buFont typeface="Wingdings" pitchFamily="2" charset="2"/>
              <a:buChar char="Ø"/>
            </a:pP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nodeType="clickEffect">
                                  <p:stCondLst>
                                    <p:cond delay="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5"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nodeType="clickEffect">
                                  <p:stCondLst>
                                    <p:cond delay="0"/>
                                  </p:stCondLst>
                                  <p:iterate type="lt">
                                    <p:tmPct val="10000"/>
                                  </p:iterate>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10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24" dur="10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5" dur="10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6" dur="1000" tmFilter="0,0; .5, 1; 1, 1"/>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1" presetClass="entr" presetSubtype="0" fill="hold" nodeType="clickEffect">
                                  <p:stCondLst>
                                    <p:cond delay="0"/>
                                  </p:stCondLst>
                                  <p:iterate type="lt">
                                    <p:tmPct val="10000"/>
                                  </p:iterate>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33"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1" presetClass="entr" presetSubtype="0" fill="hold" nodeType="clickEffect">
                                  <p:stCondLst>
                                    <p:cond delay="0"/>
                                  </p:stCondLst>
                                  <p:iterate type="lt">
                                    <p:tmPct val="10000"/>
                                  </p:iterate>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42"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3">
                                            <p:txEl>
                                              <p:pRg st="3" end="3"/>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nodeType="clickEffect">
                                  <p:stCondLst>
                                    <p:cond delay="0"/>
                                  </p:stCondLst>
                                  <p:iterate type="lt">
                                    <p:tmPct val="10000"/>
                                  </p:iterate>
                                  <p:childTnLst>
                                    <p:set>
                                      <p:cBhvr>
                                        <p:cTn id="48" dur="1" fill="hold">
                                          <p:stCondLst>
                                            <p:cond delay="0"/>
                                          </p:stCondLst>
                                        </p:cTn>
                                        <p:tgtEl>
                                          <p:spTgt spid="3">
                                            <p:txEl>
                                              <p:pRg st="4" end="4"/>
                                            </p:txEl>
                                          </p:spTgt>
                                        </p:tgtEl>
                                        <p:attrNameLst>
                                          <p:attrName>style.visibility</p:attrName>
                                        </p:attrNameLst>
                                      </p:cBhvr>
                                      <p:to>
                                        <p:strVal val="visible"/>
                                      </p:to>
                                    </p:set>
                                    <p:anim calcmode="lin" valueType="num">
                                      <p:cBhvr>
                                        <p:cTn id="49"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51"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3">
                                            <p:txEl>
                                              <p:pRg st="4" end="4"/>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41" presetClass="entr" presetSubtype="0" fill="hold" nodeType="clickEffect">
                                  <p:stCondLst>
                                    <p:cond delay="0"/>
                                  </p:stCondLst>
                                  <p:iterate type="lt">
                                    <p:tmPct val="10000"/>
                                  </p:iterate>
                                  <p:childTnLst>
                                    <p:set>
                                      <p:cBhvr>
                                        <p:cTn id="57" dur="1" fill="hold">
                                          <p:stCondLst>
                                            <p:cond delay="0"/>
                                          </p:stCondLst>
                                        </p:cTn>
                                        <p:tgtEl>
                                          <p:spTgt spid="3">
                                            <p:txEl>
                                              <p:pRg st="5" end="5"/>
                                            </p:txEl>
                                          </p:spTgt>
                                        </p:tgtEl>
                                        <p:attrNameLst>
                                          <p:attrName>style.visibility</p:attrName>
                                        </p:attrNameLst>
                                      </p:cBhvr>
                                      <p:to>
                                        <p:strVal val="visible"/>
                                      </p:to>
                                    </p:set>
                                    <p:anim calcmode="lin" valueType="num">
                                      <p:cBhvr>
                                        <p:cTn id="58" dur="500" fill="hold"/>
                                        <p:tgtEl>
                                          <p:spTgt spid="3">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3">
                                            <p:txEl>
                                              <p:pRg st="5" end="5"/>
                                            </p:txEl>
                                          </p:spTgt>
                                        </p:tgtEl>
                                        <p:attrNameLst>
                                          <p:attrName>ppt_y</p:attrName>
                                        </p:attrNameLst>
                                      </p:cBhvr>
                                      <p:tavLst>
                                        <p:tav tm="0">
                                          <p:val>
                                            <p:strVal val="#ppt_y"/>
                                          </p:val>
                                        </p:tav>
                                        <p:tav tm="100000">
                                          <p:val>
                                            <p:strVal val="#ppt_y"/>
                                          </p:val>
                                        </p:tav>
                                      </p:tavLst>
                                    </p:anim>
                                    <p:anim calcmode="lin" valueType="num">
                                      <p:cBhvr>
                                        <p:cTn id="60" dur="500" fill="hold"/>
                                        <p:tgtEl>
                                          <p:spTgt spid="3">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3">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SAW DUST</a:t>
            </a:r>
            <a:endParaRPr lang="en-IN" sz="3600" b="1" u="sng" dirty="0">
              <a:solidFill>
                <a:srgbClr val="FF0000"/>
              </a:solidFill>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t>Saw dust concrete is used only to a limited extent because of its low strengths.</a:t>
            </a:r>
          </a:p>
          <a:p>
            <a:pPr>
              <a:buFont typeface="Wingdings" pitchFamily="2" charset="2"/>
              <a:buChar char="Ø"/>
            </a:pPr>
            <a:r>
              <a:rPr lang="en-US" sz="2400" dirty="0" smtClean="0"/>
              <a:t>The addition of sand can improve strength.</a:t>
            </a:r>
          </a:p>
          <a:p>
            <a:pPr>
              <a:buFont typeface="Wingdings" pitchFamily="2" charset="2"/>
              <a:buChar char="Ø"/>
            </a:pPr>
            <a:r>
              <a:rPr lang="en-US" sz="2400" dirty="0" smtClean="0"/>
              <a:t>Saw dust cement has a good insulation value .</a:t>
            </a:r>
          </a:p>
          <a:p>
            <a:pPr>
              <a:buFont typeface="Wingdings" pitchFamily="2" charset="2"/>
              <a:buChar char="Ø"/>
            </a:pPr>
            <a:r>
              <a:rPr lang="en-US" sz="2400" dirty="0" smtClean="0"/>
              <a:t>Low thermal conductivity.</a:t>
            </a:r>
            <a:endParaRPr lang="en-IN" sz="2400" dirty="0" smtClean="0"/>
          </a:p>
          <a:p>
            <a:pPr>
              <a:buFont typeface="Wingdings" pitchFamily="2" charset="2"/>
              <a:buChar char="Ø"/>
            </a:pPr>
            <a:r>
              <a:rPr lang="en-US" sz="2400" dirty="0" smtClean="0"/>
              <a:t>Concrete containing large amounts of saw dust is flammable.</a:t>
            </a:r>
          </a:p>
        </p:txBody>
      </p:sp>
      <p:pic>
        <p:nvPicPr>
          <p:cNvPr id="5" name="Picture 4" descr="3248683-land-is-coated-with-film-of-wood-shavings-wood-industry.jpg"/>
          <p:cNvPicPr>
            <a:picLocks noChangeAspect="1"/>
          </p:cNvPicPr>
          <p:nvPr/>
        </p:nvPicPr>
        <p:blipFill>
          <a:blip r:embed="rId2"/>
          <a:stretch>
            <a:fillRect/>
          </a:stretch>
        </p:blipFill>
        <p:spPr>
          <a:xfrm>
            <a:off x="0" y="1142984"/>
            <a:ext cx="9144000" cy="57150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 presetClass="entr" presetSubtype="32"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ox(out)">
                                      <p:cBhvr>
                                        <p:cTn id="14" dur="1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xit" presetSubtype="16" fill="hold" nodeType="clickEffect">
                                  <p:stCondLst>
                                    <p:cond delay="1000"/>
                                  </p:stCondLst>
                                  <p:childTnLst>
                                    <p:animEffect transition="out" filter="box(in)">
                                      <p:cBhvr>
                                        <p:cTn id="18" dur="1000"/>
                                        <p:tgtEl>
                                          <p:spTgt spid="5"/>
                                        </p:tgtEl>
                                      </p:cBhvr>
                                    </p:animEffect>
                                    <p:set>
                                      <p:cBhvr>
                                        <p:cTn id="19" dur="1" fill="hold">
                                          <p:stCondLst>
                                            <p:cond delay="999"/>
                                          </p:stCondLst>
                                        </p:cTn>
                                        <p:tgtEl>
                                          <p:spTgt spid="5"/>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iterate type="lt">
                                    <p:tmPct val="5000"/>
                                  </p:iterate>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p:cTn id="24"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7" dur="10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nodeType="clickEffect">
                                  <p:stCondLst>
                                    <p:cond delay="0"/>
                                  </p:stCondLst>
                                  <p:iterate type="lt">
                                    <p:tmPct val="5000"/>
                                  </p:iterate>
                                  <p:childTnLst>
                                    <p:set>
                                      <p:cBhvr>
                                        <p:cTn id="31" dur="1" fill="hold">
                                          <p:stCondLst>
                                            <p:cond delay="0"/>
                                          </p:stCondLst>
                                        </p:cTn>
                                        <p:tgtEl>
                                          <p:spTgt spid="3">
                                            <p:txEl>
                                              <p:pRg st="1" end="1"/>
                                            </p:txEl>
                                          </p:spTgt>
                                        </p:tgtEl>
                                        <p:attrNameLst>
                                          <p:attrName>style.visibility</p:attrName>
                                        </p:attrNameLst>
                                      </p:cBhvr>
                                      <p:to>
                                        <p:strVal val="visible"/>
                                      </p:to>
                                    </p:set>
                                    <p:anim calcmode="lin" valueType="num">
                                      <p:cBhvr>
                                        <p:cTn id="3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35" dur="1000"/>
                                        <p:tgtEl>
                                          <p:spTgt spid="3">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1" presetClass="entr" presetSubtype="0" fill="hold" nodeType="clickEffect">
                                  <p:stCondLst>
                                    <p:cond delay="0"/>
                                  </p:stCondLst>
                                  <p:iterate type="lt">
                                    <p:tmPct val="5000"/>
                                  </p:iterate>
                                  <p:childTnLst>
                                    <p:set>
                                      <p:cBhvr>
                                        <p:cTn id="39" dur="1" fill="hold">
                                          <p:stCondLst>
                                            <p:cond delay="0"/>
                                          </p:stCondLst>
                                        </p:cTn>
                                        <p:tgtEl>
                                          <p:spTgt spid="3">
                                            <p:txEl>
                                              <p:pRg st="2" end="2"/>
                                            </p:txEl>
                                          </p:spTgt>
                                        </p:tgtEl>
                                        <p:attrNameLst>
                                          <p:attrName>style.visibility</p:attrName>
                                        </p:attrNameLst>
                                      </p:cBhvr>
                                      <p:to>
                                        <p:strVal val="visible"/>
                                      </p:to>
                                    </p:set>
                                    <p:anim calcmode="lin" valueType="num">
                                      <p:cBhvr>
                                        <p:cTn id="40"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41"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42"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43" dur="1000"/>
                                        <p:tgtEl>
                                          <p:spTgt spid="3">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1" presetClass="entr" presetSubtype="0" fill="hold" nodeType="clickEffect">
                                  <p:stCondLst>
                                    <p:cond delay="0"/>
                                  </p:stCondLst>
                                  <p:iterate type="lt">
                                    <p:tmPct val="5000"/>
                                  </p:iterate>
                                  <p:childTnLst>
                                    <p:set>
                                      <p:cBhvr>
                                        <p:cTn id="47" dur="1" fill="hold">
                                          <p:stCondLst>
                                            <p:cond delay="0"/>
                                          </p:stCondLst>
                                        </p:cTn>
                                        <p:tgtEl>
                                          <p:spTgt spid="3">
                                            <p:txEl>
                                              <p:pRg st="3" end="3"/>
                                            </p:txEl>
                                          </p:spTgt>
                                        </p:tgtEl>
                                        <p:attrNameLst>
                                          <p:attrName>style.visibility</p:attrName>
                                        </p:attrNameLst>
                                      </p:cBhvr>
                                      <p:to>
                                        <p:strVal val="visible"/>
                                      </p:to>
                                    </p:set>
                                    <p:anim calcmode="lin" valueType="num">
                                      <p:cBhvr>
                                        <p:cTn id="48"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9"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50"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51" dur="1000"/>
                                        <p:tgtEl>
                                          <p:spTgt spid="3">
                                            <p:txEl>
                                              <p:pRg st="3" end="3"/>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31" presetClass="entr" presetSubtype="0" fill="hold" nodeType="clickEffect">
                                  <p:stCondLst>
                                    <p:cond delay="0"/>
                                  </p:stCondLst>
                                  <p:iterate type="lt">
                                    <p:tmPct val="5000"/>
                                  </p:iterate>
                                  <p:childTnLst>
                                    <p:set>
                                      <p:cBhvr>
                                        <p:cTn id="55" dur="1" fill="hold">
                                          <p:stCondLst>
                                            <p:cond delay="0"/>
                                          </p:stCondLst>
                                        </p:cTn>
                                        <p:tgtEl>
                                          <p:spTgt spid="3">
                                            <p:txEl>
                                              <p:pRg st="4" end="4"/>
                                            </p:txEl>
                                          </p:spTgt>
                                        </p:tgtEl>
                                        <p:attrNameLst>
                                          <p:attrName>style.visibility</p:attrName>
                                        </p:attrNameLst>
                                      </p:cBhvr>
                                      <p:to>
                                        <p:strVal val="visible"/>
                                      </p:to>
                                    </p:set>
                                    <p:anim calcmode="lin" valueType="num">
                                      <p:cBhvr>
                                        <p:cTn id="56"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57"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58"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5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8681023-wooden-chips-uniform-light-background.jpg"/>
          <p:cNvPicPr>
            <a:picLocks noChangeAspect="1"/>
          </p:cNvPicPr>
          <p:nvPr/>
        </p:nvPicPr>
        <p:blipFill>
          <a:blip r:embed="rId2"/>
          <a:stretch>
            <a:fillRect/>
          </a:stretch>
        </p:blipFill>
        <p:spPr>
          <a:xfrm>
            <a:off x="0" y="0"/>
            <a:ext cx="9169618"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ppt_x</p:attrName>
                                        </p:attrNameLst>
                                      </p:cBhvr>
                                      <p:tavLst>
                                        <p:tav tm="0">
                                          <p:val>
                                            <p:strVal val="#ppt_x-.2"/>
                                          </p:val>
                                        </p:tav>
                                        <p:tav tm="100000">
                                          <p:val>
                                            <p:strVal val="#ppt_x"/>
                                          </p:val>
                                        </p:tav>
                                      </p:tavLst>
                                    </p:anim>
                                    <p:anim calcmode="lin" valueType="num">
                                      <p:cBhvr>
                                        <p:cTn id="8" dur="2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9290649-sawdust-and-planks-over-white-background.jpg"/>
          <p:cNvPicPr>
            <a:picLocks noChangeAspect="1"/>
          </p:cNvPicPr>
          <p:nvPr/>
        </p:nvPicPr>
        <p:blipFill>
          <a:blip r:embed="rId2"/>
          <a:stretch>
            <a:fillRect/>
          </a:stretch>
        </p:blipFill>
        <p:spPr>
          <a:xfrm>
            <a:off x="0" y="0"/>
            <a:ext cx="9144000" cy="678657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ppt_x</p:attrName>
                                        </p:attrNameLst>
                                      </p:cBhvr>
                                      <p:tavLst>
                                        <p:tav tm="0">
                                          <p:val>
                                            <p:strVal val="#ppt_x-.2"/>
                                          </p:val>
                                        </p:tav>
                                        <p:tav tm="100000">
                                          <p:val>
                                            <p:strVal val="#ppt_x"/>
                                          </p:val>
                                        </p:tav>
                                      </p:tavLst>
                                    </p:anim>
                                    <p:anim calcmode="lin" valueType="num">
                                      <p:cBhvr>
                                        <p:cTn id="8" dur="2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9290958-sawdust-uniform-wooden-light-background.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ppt_x</p:attrName>
                                        </p:attrNameLst>
                                      </p:cBhvr>
                                      <p:tavLst>
                                        <p:tav tm="0">
                                          <p:val>
                                            <p:strVal val="#ppt_x-.2"/>
                                          </p:val>
                                        </p:tav>
                                        <p:tav tm="100000">
                                          <p:val>
                                            <p:strVal val="#ppt_x"/>
                                          </p:val>
                                        </p:tav>
                                      </p:tavLst>
                                    </p:anim>
                                    <p:anim calcmode="lin" valueType="num">
                                      <p:cBhvr>
                                        <p:cTn id="8" dur="2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u="sng" dirty="0" smtClean="0">
                <a:solidFill>
                  <a:srgbClr val="FF0000"/>
                </a:solidFill>
              </a:rPr>
              <a:t>ROLE OF WASTE MATERIALS AS AGGREGATES</a:t>
            </a:r>
            <a:endParaRPr lang="en-IN" sz="3600" b="1" u="sng" dirty="0">
              <a:solidFill>
                <a:srgbClr val="FF0000"/>
              </a:solidFill>
            </a:endParaRPr>
          </a:p>
        </p:txBody>
      </p:sp>
      <p:sp>
        <p:nvSpPr>
          <p:cNvPr id="3" name="Content Placeholder 2"/>
          <p:cNvSpPr>
            <a:spLocks noGrp="1"/>
          </p:cNvSpPr>
          <p:nvPr>
            <p:ph idx="1"/>
          </p:nvPr>
        </p:nvSpPr>
        <p:spPr/>
        <p:txBody>
          <a:bodyPr>
            <a:normAutofit/>
          </a:bodyPr>
          <a:lstStyle/>
          <a:p>
            <a:pPr>
              <a:buFont typeface="Wingdings" pitchFamily="2" charset="2"/>
              <a:buChar char="Ø"/>
            </a:pPr>
            <a:r>
              <a:rPr lang="en-US" sz="2400" dirty="0" smtClean="0"/>
              <a:t>Use of waste &amp; byproducts as aggregates has greater potential because 75% of concrete is composed of aggregates.</a:t>
            </a:r>
          </a:p>
          <a:p>
            <a:pPr>
              <a:buFont typeface="Wingdings" pitchFamily="2" charset="2"/>
              <a:buChar char="Ø"/>
            </a:pPr>
            <a:r>
              <a:rPr lang="en-US" sz="2400" dirty="0" smtClean="0"/>
              <a:t>Various aggregates examined includes reclaimed concrete mining &amp; quarrying wastes, colliery soil, waste glass, red mud, burnt clay &amp; saw dust.</a:t>
            </a:r>
          </a:p>
          <a:p>
            <a:pPr>
              <a:buFont typeface="Wingdings" pitchFamily="2" charset="2"/>
              <a:buChar char="Ø"/>
            </a:pPr>
            <a:endParaRPr lang="en-US" sz="2400" dirty="0" smtClean="0"/>
          </a:p>
          <a:p>
            <a:pPr>
              <a:buFont typeface="Wingdings" pitchFamily="2" charset="2"/>
              <a:buChar char="Ø"/>
            </a:pPr>
            <a:endParaRPr lang="en-IN"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2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2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2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2" dur="2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3" dur="2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357290" y="571480"/>
            <a:ext cx="5000660" cy="646331"/>
          </a:xfrm>
          <a:prstGeom prst="rect">
            <a:avLst/>
          </a:prstGeom>
          <a:noFill/>
        </p:spPr>
        <p:txBody>
          <a:bodyPr wrap="square" rtlCol="0">
            <a:spAutoFit/>
          </a:bodyPr>
          <a:lstStyle/>
          <a:p>
            <a:pPr algn="ctr"/>
            <a:r>
              <a:rPr lang="en-US" sz="3600" b="1" u="sng" dirty="0" smtClean="0">
                <a:solidFill>
                  <a:srgbClr val="FF0000"/>
                </a:solidFill>
              </a:rPr>
              <a:t>CONCLUSION</a:t>
            </a:r>
            <a:endParaRPr lang="en-IN" sz="3600" b="1" u="sng" dirty="0">
              <a:solidFill>
                <a:srgbClr val="FF0000"/>
              </a:solidFill>
            </a:endParaRPr>
          </a:p>
        </p:txBody>
      </p:sp>
      <p:sp>
        <p:nvSpPr>
          <p:cNvPr id="3" name="TextBox 2"/>
          <p:cNvSpPr txBox="1"/>
          <p:nvPr/>
        </p:nvSpPr>
        <p:spPr>
          <a:xfrm>
            <a:off x="510512" y="1285860"/>
            <a:ext cx="7358114" cy="4893647"/>
          </a:xfrm>
          <a:prstGeom prst="rect">
            <a:avLst/>
          </a:prstGeom>
          <a:noFill/>
        </p:spPr>
        <p:txBody>
          <a:bodyPr wrap="square" rtlCol="0">
            <a:spAutoFit/>
          </a:bodyPr>
          <a:lstStyle/>
          <a:p>
            <a:r>
              <a:rPr lang="en-US" sz="2400" dirty="0" smtClean="0"/>
              <a:t>            In the coming future Recycling of Waste Materials &amp; by production for concrete technology will achieve new heights, as attempts are already being made to use municipal refuse &amp; waste oil as partial substitutes for  production of cement clinker. We have to promote  &amp; development in the area of utilization of waste materials.</a:t>
            </a:r>
          </a:p>
          <a:p>
            <a:endParaRPr lang="en-US" sz="2400" dirty="0" smtClean="0"/>
          </a:p>
          <a:p>
            <a:r>
              <a:rPr lang="en-US" sz="2400" dirty="0" smtClean="0"/>
              <a:t>        Variability of the physical &amp; chemical characteristics &amp; availability at locations far removed from populations areas may inhibit the wide spread use of many types of wastes. Future work will have to be directed to study of the long term durability of concretes containing these materials.</a:t>
            </a:r>
            <a:endParaRPr lang="en-IN"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anim calcmode="lin" valueType="num">
                                      <p:cBhvr>
                                        <p:cTn id="8" dur="2000" fill="hold"/>
                                        <p:tgtEl>
                                          <p:spTgt spid="2">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2">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4" presetClass="exit" presetSubtype="10" fill="hold" nodeType="clickEffect">
                                  <p:stCondLst>
                                    <p:cond delay="2000"/>
                                  </p:stCondLst>
                                  <p:childTnLst>
                                    <p:animEffect transition="out" filter="randombar(horizontal)">
                                      <p:cBhvr>
                                        <p:cTn id="14" dur="500"/>
                                        <p:tgtEl>
                                          <p:spTgt spid="2"/>
                                        </p:tgtEl>
                                      </p:cBhvr>
                                    </p:animEffect>
                                    <p:set>
                                      <p:cBhvr>
                                        <p:cTn id="15"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u="sng" dirty="0" smtClean="0">
                <a:solidFill>
                  <a:srgbClr val="FF0000"/>
                </a:solidFill>
              </a:rPr>
              <a:t>ROLE OF WASTE MATERIAL IN CEMENT CLINKER PRODUCTION</a:t>
            </a:r>
            <a:endParaRPr lang="en-IN" sz="3600" b="1" u="sng" dirty="0">
              <a:solidFill>
                <a:srgbClr val="FF0000"/>
              </a:solidFill>
            </a:endParaRPr>
          </a:p>
        </p:txBody>
      </p:sp>
      <p:sp>
        <p:nvSpPr>
          <p:cNvPr id="3" name="Content Placeholder 2"/>
          <p:cNvSpPr>
            <a:spLocks noGrp="1"/>
          </p:cNvSpPr>
          <p:nvPr>
            <p:ph idx="1"/>
          </p:nvPr>
        </p:nvSpPr>
        <p:spPr>
          <a:xfrm>
            <a:off x="571472" y="2143116"/>
            <a:ext cx="8229600" cy="4525963"/>
          </a:xfrm>
        </p:spPr>
        <p:txBody>
          <a:bodyPr>
            <a:normAutofit fontScale="77500" lnSpcReduction="20000"/>
          </a:bodyPr>
          <a:lstStyle/>
          <a:p>
            <a:pPr>
              <a:buFont typeface="Wingdings" pitchFamily="2" charset="2"/>
              <a:buChar char="Ø"/>
            </a:pPr>
            <a:endParaRPr lang="en-US" dirty="0" smtClean="0"/>
          </a:p>
          <a:p>
            <a:pPr>
              <a:buFont typeface="Wingdings" pitchFamily="2" charset="2"/>
              <a:buChar char="Ø"/>
            </a:pPr>
            <a:r>
              <a:rPr lang="en-US" dirty="0" smtClean="0"/>
              <a:t>Many waste materials contain basic ingredients that are needed for the manufacturing of cement clinker</a:t>
            </a:r>
          </a:p>
          <a:p>
            <a:pPr>
              <a:buFont typeface="Wingdings" pitchFamily="2" charset="2"/>
              <a:buChar char="Ø"/>
            </a:pPr>
            <a:endParaRPr lang="en-US" dirty="0" smtClean="0"/>
          </a:p>
          <a:p>
            <a:pPr>
              <a:buFont typeface="Wingdings" pitchFamily="2" charset="2"/>
              <a:buChar char="Ø"/>
            </a:pPr>
            <a:r>
              <a:rPr lang="en-US" dirty="0" smtClean="0"/>
              <a:t>Fly ash can also be used as a source of raw material</a:t>
            </a:r>
          </a:p>
          <a:p>
            <a:pPr>
              <a:buFont typeface="Wingdings" pitchFamily="2" charset="2"/>
              <a:buChar char="Ø"/>
            </a:pPr>
            <a:endParaRPr lang="en-US" dirty="0" smtClean="0"/>
          </a:p>
          <a:p>
            <a:pPr>
              <a:buFont typeface="Wingdings" pitchFamily="2" charset="2"/>
              <a:buChar char="Ø"/>
            </a:pPr>
            <a:r>
              <a:rPr lang="en-US" dirty="0" smtClean="0"/>
              <a:t> Lime sludge can be used as a substitutes for lime stone</a:t>
            </a:r>
            <a:endParaRPr lang="en-IN" dirty="0" smtClean="0"/>
          </a:p>
          <a:p>
            <a:pPr>
              <a:buFont typeface="Wingdings" pitchFamily="2" charset="2"/>
              <a:buChar char="Ø"/>
            </a:pPr>
            <a:endParaRPr lang="en-US" dirty="0" smtClean="0"/>
          </a:p>
          <a:p>
            <a:pPr>
              <a:buFont typeface="Wingdings" pitchFamily="2" charset="2"/>
              <a:buChar char="Ø"/>
            </a:pPr>
            <a:r>
              <a:rPr lang="en-US" dirty="0" smtClean="0"/>
              <a:t>Red mud a waste material from the production of alumina used as a raw material for cement clinker production</a:t>
            </a:r>
          </a:p>
          <a:p>
            <a:pPr>
              <a:buFont typeface="Wingdings" pitchFamily="2" charset="2"/>
              <a:buChar char="Ø"/>
            </a:pPr>
            <a:endParaRPr lang="en-US" dirty="0" smtClean="0"/>
          </a:p>
          <a:p>
            <a:pPr>
              <a:buFont typeface="Wingdings" pitchFamily="2" charset="2"/>
              <a:buChar char="Ø"/>
            </a:pPr>
            <a:r>
              <a:rPr lang="en-US" dirty="0" smtClean="0"/>
              <a:t>Phosphogypsum as a mineralizer  for making clinker</a:t>
            </a: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iterate type="lt">
                                    <p:tmPct val="5000"/>
                                  </p:iterate>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iterate type="lt">
                                    <p:tmPct val="5000"/>
                                  </p:iterate>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p:cTn id="2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iterate type="lt">
                                    <p:tmPct val="5000"/>
                                  </p:iterate>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p:cTn id="28"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iterate type="lt">
                                    <p:tmPct val="5000"/>
                                  </p:iterate>
                                  <p:childTnLst>
                                    <p:set>
                                      <p:cBhvr>
                                        <p:cTn id="35" dur="1" fill="hold">
                                          <p:stCondLst>
                                            <p:cond delay="0"/>
                                          </p:stCondLst>
                                        </p:cTn>
                                        <p:tgtEl>
                                          <p:spTgt spid="3">
                                            <p:txEl>
                                              <p:pRg st="7" end="7"/>
                                            </p:txEl>
                                          </p:spTgt>
                                        </p:tgtEl>
                                        <p:attrNameLst>
                                          <p:attrName>style.visibility</p:attrName>
                                        </p:attrNameLst>
                                      </p:cBhvr>
                                      <p:to>
                                        <p:strVal val="visible"/>
                                      </p:to>
                                    </p:set>
                                    <p:anim calcmode="lin" valueType="num">
                                      <p:cBhvr>
                                        <p:cTn id="36"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7"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38"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39" dur="1000"/>
                                        <p:tgtEl>
                                          <p:spTgt spid="3">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nodeType="clickEffect">
                                  <p:stCondLst>
                                    <p:cond delay="0"/>
                                  </p:stCondLst>
                                  <p:iterate type="lt">
                                    <p:tmPct val="5000"/>
                                  </p:iterate>
                                  <p:childTnLst>
                                    <p:set>
                                      <p:cBhvr>
                                        <p:cTn id="43" dur="1" fill="hold">
                                          <p:stCondLst>
                                            <p:cond delay="0"/>
                                          </p:stCondLst>
                                        </p:cTn>
                                        <p:tgtEl>
                                          <p:spTgt spid="3">
                                            <p:txEl>
                                              <p:pRg st="9" end="9"/>
                                            </p:txEl>
                                          </p:spTgt>
                                        </p:tgtEl>
                                        <p:attrNameLst>
                                          <p:attrName>style.visibility</p:attrName>
                                        </p:attrNameLst>
                                      </p:cBhvr>
                                      <p:to>
                                        <p:strVal val="visible"/>
                                      </p:to>
                                    </p:set>
                                    <p:anim calcmode="lin" valueType="num">
                                      <p:cBhvr>
                                        <p:cTn id="44"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45"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46"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47"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928662" y="928670"/>
            <a:ext cx="8215338" cy="584775"/>
          </a:xfrm>
          <a:prstGeom prst="rect">
            <a:avLst/>
          </a:prstGeom>
          <a:noFill/>
        </p:spPr>
        <p:txBody>
          <a:bodyPr wrap="square" rtlCol="0">
            <a:spAutoFit/>
          </a:bodyPr>
          <a:lstStyle/>
          <a:p>
            <a:r>
              <a:rPr lang="en-US" sz="3200" b="1" u="sng" dirty="0" smtClean="0">
                <a:solidFill>
                  <a:srgbClr val="FF0000"/>
                </a:solidFill>
              </a:rPr>
              <a:t>COMPRESSIVE STRENGTH OF MORTAR(</a:t>
            </a:r>
            <a:r>
              <a:rPr lang="en-US" sz="3200" b="1" u="sng" dirty="0" err="1" smtClean="0">
                <a:solidFill>
                  <a:srgbClr val="FF0000"/>
                </a:solidFill>
              </a:rPr>
              <a:t>MPA</a:t>
            </a:r>
            <a:r>
              <a:rPr lang="en-US" sz="3200" b="1" u="sng" dirty="0" smtClean="0">
                <a:solidFill>
                  <a:srgbClr val="FF0000"/>
                </a:solidFill>
              </a:rPr>
              <a:t>)</a:t>
            </a:r>
            <a:endParaRPr lang="en-IN" sz="3200" b="1" u="sng" dirty="0">
              <a:solidFill>
                <a:srgbClr val="FF0000"/>
              </a:solidFill>
            </a:endParaRPr>
          </a:p>
        </p:txBody>
      </p:sp>
      <p:graphicFrame>
        <p:nvGraphicFramePr>
          <p:cNvPr id="3" name="Table 2"/>
          <p:cNvGraphicFramePr>
            <a:graphicFrameLocks noGrp="1"/>
          </p:cNvGraphicFramePr>
          <p:nvPr/>
        </p:nvGraphicFramePr>
        <p:xfrm>
          <a:off x="1500166" y="2285992"/>
          <a:ext cx="6215105" cy="1714512"/>
        </p:xfrm>
        <a:graphic>
          <a:graphicData uri="http://schemas.openxmlformats.org/drawingml/2006/table">
            <a:tbl>
              <a:tblPr firstRow="1" bandRow="1">
                <a:tableStyleId>{284E427A-3D55-4303-BF80-6455036E1DE7}</a:tableStyleId>
              </a:tblPr>
              <a:tblGrid>
                <a:gridCol w="1893678"/>
                <a:gridCol w="946839"/>
                <a:gridCol w="1019673"/>
                <a:gridCol w="1238174"/>
                <a:gridCol w="1116741"/>
              </a:tblGrid>
              <a:tr h="460145">
                <a:tc>
                  <a:txBody>
                    <a:bodyPr/>
                    <a:lstStyle/>
                    <a:p>
                      <a:r>
                        <a:rPr lang="en-US" dirty="0" smtClean="0"/>
                        <a:t>Cement</a:t>
                      </a:r>
                      <a:endParaRPr lang="en-IN" dirty="0"/>
                    </a:p>
                  </a:txBody>
                  <a:tcPr/>
                </a:tc>
                <a:tc>
                  <a:txBody>
                    <a:bodyPr/>
                    <a:lstStyle/>
                    <a:p>
                      <a:r>
                        <a:rPr lang="en-US" dirty="0" smtClean="0"/>
                        <a:t>1 day</a:t>
                      </a:r>
                      <a:endParaRPr lang="en-IN" dirty="0"/>
                    </a:p>
                  </a:txBody>
                  <a:tcPr/>
                </a:tc>
                <a:tc>
                  <a:txBody>
                    <a:bodyPr/>
                    <a:lstStyle/>
                    <a:p>
                      <a:r>
                        <a:rPr lang="en-US" dirty="0" smtClean="0"/>
                        <a:t>3 days</a:t>
                      </a:r>
                      <a:endParaRPr lang="en-IN" dirty="0"/>
                    </a:p>
                  </a:txBody>
                  <a:tcPr/>
                </a:tc>
                <a:tc>
                  <a:txBody>
                    <a:bodyPr/>
                    <a:lstStyle/>
                    <a:p>
                      <a:r>
                        <a:rPr lang="en-US" dirty="0" smtClean="0"/>
                        <a:t>7 days</a:t>
                      </a:r>
                      <a:endParaRPr lang="en-IN" dirty="0"/>
                    </a:p>
                  </a:txBody>
                  <a:tcPr/>
                </a:tc>
                <a:tc>
                  <a:txBody>
                    <a:bodyPr/>
                    <a:lstStyle/>
                    <a:p>
                      <a:r>
                        <a:rPr lang="en-US" dirty="0" smtClean="0"/>
                        <a:t>28 days</a:t>
                      </a:r>
                      <a:endParaRPr lang="en-IN" dirty="0"/>
                    </a:p>
                  </a:txBody>
                  <a:tcPr/>
                </a:tc>
              </a:tr>
              <a:tr h="794222">
                <a:tc>
                  <a:txBody>
                    <a:bodyPr/>
                    <a:lstStyle/>
                    <a:p>
                      <a:r>
                        <a:rPr lang="en-US" dirty="0" smtClean="0"/>
                        <a:t>Phosphogypsum Minerals</a:t>
                      </a:r>
                      <a:endParaRPr lang="en-IN" dirty="0"/>
                    </a:p>
                  </a:txBody>
                  <a:tcPr/>
                </a:tc>
                <a:tc>
                  <a:txBody>
                    <a:bodyPr/>
                    <a:lstStyle/>
                    <a:p>
                      <a:r>
                        <a:rPr lang="en-US" dirty="0" smtClean="0"/>
                        <a:t>17.3</a:t>
                      </a:r>
                      <a:endParaRPr lang="en-IN" dirty="0"/>
                    </a:p>
                  </a:txBody>
                  <a:tcPr/>
                </a:tc>
                <a:tc>
                  <a:txBody>
                    <a:bodyPr/>
                    <a:lstStyle/>
                    <a:p>
                      <a:r>
                        <a:rPr lang="en-US" dirty="0" smtClean="0"/>
                        <a:t>26.2</a:t>
                      </a:r>
                      <a:endParaRPr lang="en-IN" dirty="0"/>
                    </a:p>
                  </a:txBody>
                  <a:tcPr/>
                </a:tc>
                <a:tc>
                  <a:txBody>
                    <a:bodyPr/>
                    <a:lstStyle/>
                    <a:p>
                      <a:r>
                        <a:rPr lang="en-US" dirty="0" smtClean="0"/>
                        <a:t>37.4</a:t>
                      </a:r>
                      <a:endParaRPr lang="en-IN" dirty="0"/>
                    </a:p>
                  </a:txBody>
                  <a:tcPr/>
                </a:tc>
                <a:tc>
                  <a:txBody>
                    <a:bodyPr/>
                    <a:lstStyle/>
                    <a:p>
                      <a:r>
                        <a:rPr lang="en-US" dirty="0" smtClean="0"/>
                        <a:t>53.7</a:t>
                      </a:r>
                      <a:endParaRPr lang="en-IN" dirty="0"/>
                    </a:p>
                  </a:txBody>
                  <a:tcPr/>
                </a:tc>
              </a:tr>
              <a:tr h="460145">
                <a:tc>
                  <a:txBody>
                    <a:bodyPr/>
                    <a:lstStyle/>
                    <a:p>
                      <a:r>
                        <a:rPr lang="en-US" dirty="0" smtClean="0"/>
                        <a:t>Normal Cement</a:t>
                      </a:r>
                      <a:endParaRPr lang="en-IN" dirty="0"/>
                    </a:p>
                  </a:txBody>
                  <a:tcPr/>
                </a:tc>
                <a:tc>
                  <a:txBody>
                    <a:bodyPr/>
                    <a:lstStyle/>
                    <a:p>
                      <a:r>
                        <a:rPr lang="en-US" dirty="0" smtClean="0"/>
                        <a:t>8.2</a:t>
                      </a:r>
                      <a:endParaRPr lang="en-IN" dirty="0"/>
                    </a:p>
                  </a:txBody>
                  <a:tcPr/>
                </a:tc>
                <a:tc>
                  <a:txBody>
                    <a:bodyPr/>
                    <a:lstStyle/>
                    <a:p>
                      <a:r>
                        <a:rPr lang="en-US" dirty="0" smtClean="0"/>
                        <a:t>22.0</a:t>
                      </a:r>
                      <a:endParaRPr lang="en-IN" dirty="0"/>
                    </a:p>
                  </a:txBody>
                  <a:tcPr/>
                </a:tc>
                <a:tc>
                  <a:txBody>
                    <a:bodyPr/>
                    <a:lstStyle/>
                    <a:p>
                      <a:r>
                        <a:rPr lang="en-US" dirty="0" smtClean="0"/>
                        <a:t>37.4</a:t>
                      </a:r>
                      <a:endParaRPr lang="en-IN" dirty="0"/>
                    </a:p>
                  </a:txBody>
                  <a:tcPr/>
                </a:tc>
                <a:tc>
                  <a:txBody>
                    <a:bodyPr/>
                    <a:lstStyle/>
                    <a:p>
                      <a:r>
                        <a:rPr lang="en-US" dirty="0" smtClean="0"/>
                        <a:t>50.0</a:t>
                      </a:r>
                      <a:endParaRPr lang="en-IN" dirty="0"/>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2">
                                            <p:txEl>
                                              <p:pRg st="0" end="0"/>
                                            </p:txEl>
                                          </p:spTgt>
                                        </p:tgtEl>
                                        <p:attrNameLst>
                                          <p:attrName>ppt_w</p:attrName>
                                        </p:attrNameLst>
                                      </p:cBhvr>
                                    </p:anim>
                                    <p:anim by="(#ppt_w*0.50)" calcmode="lin" valueType="num">
                                      <p:cBhvr>
                                        <p:cTn id="8" dur="500" decel="50000" autoRev="1" fill="hold">
                                          <p:stCondLst>
                                            <p:cond delay="0"/>
                                          </p:stCondLst>
                                        </p:cTn>
                                        <p:tgtEl>
                                          <p:spTgt spid="2">
                                            <p:txEl>
                                              <p:pRg st="0" end="0"/>
                                            </p:txEl>
                                          </p:spTgt>
                                        </p:tgtEl>
                                        <p:attrNameLst>
                                          <p:attrName>ppt_x</p:attrName>
                                        </p:attrNameLst>
                                      </p:cBhvr>
                                    </p:anim>
                                    <p:anim from="(-#ppt_h/2)" to="(#ppt_y)" calcmode="lin" valueType="num">
                                      <p:cBhvr>
                                        <p:cTn id="9" dur="1000" fill="hold">
                                          <p:stCondLst>
                                            <p:cond delay="0"/>
                                          </p:stCondLst>
                                        </p:cTn>
                                        <p:tgtEl>
                                          <p:spTgt spid="2">
                                            <p:txEl>
                                              <p:pRg st="0" end="0"/>
                                            </p:txEl>
                                          </p:spTgt>
                                        </p:tgtEl>
                                        <p:attrNameLst>
                                          <p:attrName>ppt_y</p:attrName>
                                        </p:attrNameLst>
                                      </p:cBhvr>
                                    </p:anim>
                                    <p:animRot by="21600000">
                                      <p:cBhvr>
                                        <p:cTn id="10" dur="1000" fill="hold">
                                          <p:stCondLst>
                                            <p:cond delay="0"/>
                                          </p:stCondLst>
                                        </p:cTn>
                                        <p:tgtEl>
                                          <p:spTgt spid="2">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nodeType="clickEffect">
                                  <p:stCondLst>
                                    <p:cond delay="1000"/>
                                  </p:stCondLst>
                                  <p:iterate type="lt">
                                    <p:tmPct val="0"/>
                                  </p:iterate>
                                  <p:childTnLst>
                                    <p:anim calcmode="lin" valueType="num">
                                      <p:cBhvr additive="base">
                                        <p:cTn id="20" dur="500"/>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21" dur="500"/>
                                        <p:tgtEl>
                                          <p:spTgt spid="2">
                                            <p:txEl>
                                              <p:pRg st="0" end="0"/>
                                            </p:txEl>
                                          </p:spTgt>
                                        </p:tgtEl>
                                        <p:attrNameLst>
                                          <p:attrName>ppt_y</p:attrName>
                                        </p:attrNameLst>
                                      </p:cBhvr>
                                      <p:tavLst>
                                        <p:tav tm="0">
                                          <p:val>
                                            <p:strVal val="ppt_y"/>
                                          </p:val>
                                        </p:tav>
                                        <p:tav tm="100000">
                                          <p:val>
                                            <p:strVal val="1+ppt_h/2"/>
                                          </p:val>
                                        </p:tav>
                                      </p:tavLst>
                                    </p:anim>
                                    <p:set>
                                      <p:cBhvr>
                                        <p:cTn id="22" dur="1" fill="hold">
                                          <p:stCondLst>
                                            <p:cond delay="499"/>
                                          </p:stCondLst>
                                        </p:cTn>
                                        <p:tgtEl>
                                          <p:spTgt spid="2">
                                            <p:txEl>
                                              <p:pRg st="0" end="0"/>
                                            </p:tx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nodeType="clickEffect">
                                  <p:stCondLst>
                                    <p:cond delay="1000"/>
                                  </p:stCondLst>
                                  <p:childTnLst>
                                    <p:anim calcmode="lin" valueType="num">
                                      <p:cBhvr additive="base">
                                        <p:cTn id="26" dur="500"/>
                                        <p:tgtEl>
                                          <p:spTgt spid="3"/>
                                        </p:tgtEl>
                                        <p:attrNameLst>
                                          <p:attrName>ppt_x</p:attrName>
                                        </p:attrNameLst>
                                      </p:cBhvr>
                                      <p:tavLst>
                                        <p:tav tm="0">
                                          <p:val>
                                            <p:strVal val="ppt_x"/>
                                          </p:val>
                                        </p:tav>
                                        <p:tav tm="100000">
                                          <p:val>
                                            <p:strVal val="ppt_x"/>
                                          </p:val>
                                        </p:tav>
                                      </p:tavLst>
                                    </p:anim>
                                    <p:anim calcmode="lin" valueType="num">
                                      <p:cBhvr additive="base">
                                        <p:cTn id="27" dur="500"/>
                                        <p:tgtEl>
                                          <p:spTgt spid="3"/>
                                        </p:tgtEl>
                                        <p:attrNameLst>
                                          <p:attrName>ppt_y</p:attrName>
                                        </p:attrNameLst>
                                      </p:cBhvr>
                                      <p:tavLst>
                                        <p:tav tm="0">
                                          <p:val>
                                            <p:strVal val="ppt_y"/>
                                          </p:val>
                                        </p:tav>
                                        <p:tav tm="100000">
                                          <p:val>
                                            <p:strVal val="1+ppt_h/2"/>
                                          </p:val>
                                        </p:tav>
                                      </p:tavLst>
                                    </p:anim>
                                    <p:set>
                                      <p:cBhvr>
                                        <p:cTn id="28"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u="sng" dirty="0" smtClean="0">
                <a:solidFill>
                  <a:srgbClr val="FF0000"/>
                </a:solidFill>
              </a:rPr>
              <a:t>PORTLAND CEMENT MANUFACTURED FROM WASTE MATERIALS</a:t>
            </a:r>
            <a:endParaRPr lang="en-IN" sz="3600" b="1" u="sng" dirty="0">
              <a:solidFill>
                <a:srgbClr val="FF0000"/>
              </a:solidFill>
            </a:endParaRPr>
          </a:p>
        </p:txBody>
      </p:sp>
      <p:sp>
        <p:nvSpPr>
          <p:cNvPr id="3" name="Content Placeholder 2"/>
          <p:cNvSpPr>
            <a:spLocks noGrp="1"/>
          </p:cNvSpPr>
          <p:nvPr>
            <p:ph idx="1"/>
          </p:nvPr>
        </p:nvSpPr>
        <p:spPr/>
        <p:txBody>
          <a:bodyPr/>
          <a:lstStyle/>
          <a:p>
            <a:pPr>
              <a:buFont typeface="Wingdings" pitchFamily="2" charset="2"/>
              <a:buChar char="Ø"/>
            </a:pPr>
            <a:r>
              <a:rPr lang="en-US" dirty="0" smtClean="0"/>
              <a:t>FLY ASH CEMENT</a:t>
            </a:r>
          </a:p>
          <a:p>
            <a:pPr>
              <a:buFont typeface="Wingdings" pitchFamily="2" charset="2"/>
              <a:buChar char="Ø"/>
            </a:pPr>
            <a:r>
              <a:rPr lang="en-US" dirty="0" smtClean="0"/>
              <a:t>BLAST FURNACE SLAG CEMENT</a:t>
            </a:r>
          </a:p>
          <a:p>
            <a:pPr>
              <a:buFont typeface="Wingdings" pitchFamily="2" charset="2"/>
              <a:buChar char="Ø"/>
            </a:pPr>
            <a:r>
              <a:rPr lang="en-US" dirty="0" smtClean="0"/>
              <a:t>RICE HUSK ASH CEMENT</a:t>
            </a:r>
          </a:p>
          <a:p>
            <a:pPr>
              <a:buFont typeface="Wingdings" pitchFamily="2" charset="2"/>
              <a:buChar char="Ø"/>
            </a:pPr>
            <a:endParaRPr lang="en-US" dirty="0" smtClean="0"/>
          </a:p>
          <a:p>
            <a:pPr>
              <a:buFont typeface="Wingdings" pitchFamily="2" charset="2"/>
              <a:buChar char="Ø"/>
            </a:pP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600" decel="100000"/>
                                        <p:tgtEl>
                                          <p:spTgt spid="3">
                                            <p:txEl>
                                              <p:pRg st="0" end="0"/>
                                            </p:txEl>
                                          </p:spTgt>
                                        </p:tgtEl>
                                      </p:cBhvr>
                                    </p:animEffect>
                                    <p:anim calcmode="lin" valueType="num">
                                      <p:cBhvr>
                                        <p:cTn id="13" dur="16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4" dur="16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5" dur="16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6" dur="400" accel="100000" fill="hold">
                                          <p:stCondLst>
                                            <p:cond delay="16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7" dur="400" accel="100000" fill="hold">
                                          <p:stCondLst>
                                            <p:cond delay="16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800" decel="100000"/>
                                        <p:tgtEl>
                                          <p:spTgt spid="3">
                                            <p:txEl>
                                              <p:pRg st="1" end="1"/>
                                            </p:txEl>
                                          </p:spTgt>
                                        </p:tgtEl>
                                      </p:cBhvr>
                                    </p:animEffect>
                                    <p:anim calcmode="lin" valueType="num">
                                      <p:cBhvr>
                                        <p:cTn id="23"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24"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5"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0" presetClass="entr" presetSubtype="0"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800" decel="100000"/>
                                        <p:tgtEl>
                                          <p:spTgt spid="3">
                                            <p:txEl>
                                              <p:pRg st="2" end="2"/>
                                            </p:txEl>
                                          </p:spTgt>
                                        </p:tgtEl>
                                      </p:cBhvr>
                                    </p:animEffect>
                                    <p:anim calcmode="lin" valueType="num">
                                      <p:cBhvr>
                                        <p:cTn id="33"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34"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5"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FF0000"/>
                </a:solidFill>
              </a:rPr>
              <a:t>FLY ASH CEMENT</a:t>
            </a:r>
            <a:endParaRPr lang="en-IN" sz="3600" b="1" u="sng" dirty="0">
              <a:solidFill>
                <a:srgbClr val="FF0000"/>
              </a:solidFill>
            </a:endParaRPr>
          </a:p>
        </p:txBody>
      </p:sp>
      <p:sp>
        <p:nvSpPr>
          <p:cNvPr id="3" name="Content Placeholder 2"/>
          <p:cNvSpPr>
            <a:spLocks noGrp="1"/>
          </p:cNvSpPr>
          <p:nvPr>
            <p:ph idx="1"/>
          </p:nvPr>
        </p:nvSpPr>
        <p:spPr>
          <a:xfrm>
            <a:off x="485804" y="1600200"/>
            <a:ext cx="8229600" cy="4525963"/>
          </a:xfrm>
        </p:spPr>
        <p:txBody>
          <a:bodyPr>
            <a:normAutofit lnSpcReduction="10000"/>
          </a:bodyPr>
          <a:lstStyle/>
          <a:p>
            <a:pPr>
              <a:buFont typeface="Wingdings" pitchFamily="2" charset="2"/>
              <a:buChar char="Ø"/>
            </a:pPr>
            <a:r>
              <a:rPr lang="en-US" sz="2400" dirty="0" smtClean="0"/>
              <a:t>Fly ash is the ash component of Coal liberated during combustion .</a:t>
            </a:r>
          </a:p>
          <a:p>
            <a:pPr>
              <a:buFont typeface="Wingdings" pitchFamily="2" charset="2"/>
              <a:buChar char="Ø"/>
            </a:pPr>
            <a:r>
              <a:rPr lang="en-US" sz="2400" dirty="0" smtClean="0"/>
              <a:t>Fly ash can be incorporated into </a:t>
            </a:r>
            <a:r>
              <a:rPr lang="en-US" sz="2400" smtClean="0"/>
              <a:t>Portland cement </a:t>
            </a:r>
            <a:r>
              <a:rPr lang="en-US" sz="2400" dirty="0" smtClean="0"/>
              <a:t>in one of the three ways.</a:t>
            </a:r>
          </a:p>
          <a:p>
            <a:pPr>
              <a:buFont typeface="Wingdings" pitchFamily="2" charset="2"/>
              <a:buChar char="Ø"/>
            </a:pPr>
            <a:r>
              <a:rPr lang="en-US" sz="2400" dirty="0" smtClean="0"/>
              <a:t>Fly ash can be used as a admixture or as replacement of Portland cement.</a:t>
            </a:r>
          </a:p>
          <a:p>
            <a:pPr>
              <a:buFont typeface="Wingdings" pitchFamily="2" charset="2"/>
              <a:buChar char="Ø"/>
            </a:pPr>
            <a:r>
              <a:rPr lang="en-US" sz="2400" dirty="0" smtClean="0"/>
              <a:t>Fly ash addition to Portland cement results in increased workability.</a:t>
            </a:r>
          </a:p>
          <a:p>
            <a:pPr>
              <a:buFont typeface="Wingdings" pitchFamily="2" charset="2"/>
              <a:buChar char="Ø"/>
            </a:pPr>
            <a:r>
              <a:rPr lang="en-US" sz="2400" dirty="0" smtClean="0"/>
              <a:t>In fly ash cement development of compressive strength is slow</a:t>
            </a:r>
          </a:p>
          <a:p>
            <a:pPr>
              <a:buFont typeface="Wingdings" pitchFamily="2" charset="2"/>
              <a:buChar char="Ø"/>
            </a:pPr>
            <a:r>
              <a:rPr lang="en-US" sz="2400" dirty="0" smtClean="0"/>
              <a:t>At longer periods of curing Fly ash concrete develops higher strengths than the normal concrete</a:t>
            </a:r>
            <a:endParaRPr lang="en-IN"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 calcmode="lin" valueType="num">
                                      <p:cBhvr>
                                        <p:cTn id="9" dur="2000" fill="hold"/>
                                        <p:tgtEl>
                                          <p:spTgt spid="2"/>
                                        </p:tgtEl>
                                        <p:attrNameLst>
                                          <p:attrName>style.rotation</p:attrName>
                                        </p:attrNameLst>
                                      </p:cBhvr>
                                      <p:tavLst>
                                        <p:tav tm="0">
                                          <p:val>
                                            <p:fltVal val="360"/>
                                          </p:val>
                                        </p:tav>
                                        <p:tav tm="100000">
                                          <p:val>
                                            <p:fltVal val="0"/>
                                          </p:val>
                                        </p:tav>
                                      </p:tavLst>
                                    </p:anim>
                                    <p:animEffect transition="in" filter="fade">
                                      <p:cBhvr>
                                        <p:cTn id="10" dur="2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2000"/>
                                        <p:tgtEl>
                                          <p:spTgt spid="3">
                                            <p:txEl>
                                              <p:pRg st="1" end="1"/>
                                            </p:txEl>
                                          </p:spTgt>
                                        </p:tgtEl>
                                      </p:cBhvr>
                                    </p:animEffect>
                                    <p:anim calcmode="lin" valueType="num">
                                      <p:cBhvr>
                                        <p:cTn id="24"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18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200" accel="100000" fill="hold">
                                          <p:stCondLst>
                                            <p:cond delay="18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1000"/>
                                        <p:tgtEl>
                                          <p:spTgt spid="3">
                                            <p:txEl>
                                              <p:pRg st="4" end="4"/>
                                            </p:txEl>
                                          </p:spTgt>
                                        </p:tgtEl>
                                      </p:cBhvr>
                                    </p:animEffect>
                                    <p:anim calcmode="lin" valueType="num">
                                      <p:cBhvr>
                                        <p:cTn id="4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Effect transition="in" filter="fade">
                                      <p:cBhvr>
                                        <p:cTn id="55" dur="1000"/>
                                        <p:tgtEl>
                                          <p:spTgt spid="3">
                                            <p:txEl>
                                              <p:pRg st="5" end="5"/>
                                            </p:txEl>
                                          </p:spTgt>
                                        </p:tgtEl>
                                      </p:cBhvr>
                                    </p:animEffect>
                                    <p:anim calcmode="lin" valueType="num">
                                      <p:cBhvr>
                                        <p:cTn id="5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984</TotalTime>
  <Words>1565</Words>
  <Application>Microsoft Office PowerPoint</Application>
  <PresentationFormat>On-screen Show (4:3)</PresentationFormat>
  <Paragraphs>285</Paragraphs>
  <Slides>56</Slides>
  <Notes>0</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Slide 1</vt:lpstr>
      <vt:lpstr>CONTENTS</vt:lpstr>
      <vt:lpstr>ABSTRACT</vt:lpstr>
      <vt:lpstr>INTRODUCTION</vt:lpstr>
      <vt:lpstr>NEED OF RECYCLING OF WASTE MATERIALS</vt:lpstr>
      <vt:lpstr>ROLE OF WASTE MATERIAL IN CEMENT CLINKER PRODUCTION</vt:lpstr>
      <vt:lpstr>Slide 7</vt:lpstr>
      <vt:lpstr>PORTLAND CEMENT MANUFACTURED FROM WASTE MATERIALS</vt:lpstr>
      <vt:lpstr>FLY ASH CEMENT</vt:lpstr>
      <vt:lpstr>Slide 10</vt:lpstr>
      <vt:lpstr>Slide 11</vt:lpstr>
      <vt:lpstr>Slide 12</vt:lpstr>
      <vt:lpstr>Slide 13</vt:lpstr>
      <vt:lpstr>Slide 14</vt:lpstr>
      <vt:lpstr>INFLUENCE OF FLY ASH ON STRENGTH DEVELOPMENT IN CONCRETE</vt:lpstr>
      <vt:lpstr>PERMEABILITY OF FLY ASH CONCRETE</vt:lpstr>
      <vt:lpstr>Slide 17</vt:lpstr>
      <vt:lpstr>Slide 18</vt:lpstr>
      <vt:lpstr>Slide 19</vt:lpstr>
      <vt:lpstr>Slide 20</vt:lpstr>
      <vt:lpstr>WELCOME</vt:lpstr>
      <vt:lpstr>ADVANTAGES OF FLY ASH CONCRETE</vt:lpstr>
      <vt:lpstr>DURABILITY OF FLY ASH CONCRETE </vt:lpstr>
      <vt:lpstr>STRUCTURES USED FLY ASH ASH</vt:lpstr>
      <vt:lpstr>Slide 25</vt:lpstr>
      <vt:lpstr>BLAST FURNACE SLAG CEMENT</vt:lpstr>
      <vt:lpstr>Slide 27</vt:lpstr>
      <vt:lpstr>RICE HUSK ASH CEMENT</vt:lpstr>
      <vt:lpstr>Slide 29</vt:lpstr>
      <vt:lpstr>Slide 30</vt:lpstr>
      <vt:lpstr>ADVANTAGE</vt:lpstr>
      <vt:lpstr>RECYCLING OF CONCRETE</vt:lpstr>
      <vt:lpstr>Slide 33</vt:lpstr>
      <vt:lpstr>RECYCLING PROCESS</vt:lpstr>
      <vt:lpstr>USES OF RECYCLED CONCRETE</vt:lpstr>
      <vt:lpstr>Slide 36</vt:lpstr>
      <vt:lpstr>DISADVANTAGES</vt:lpstr>
      <vt:lpstr>Slide 38</vt:lpstr>
      <vt:lpstr>Slide 39</vt:lpstr>
      <vt:lpstr>Slide 40</vt:lpstr>
      <vt:lpstr>Slide 41</vt:lpstr>
      <vt:lpstr>MINING &amp; QUARRYING WASTES</vt:lpstr>
      <vt:lpstr>APPLICATION OF MISCELLANEOUS WASTES</vt:lpstr>
      <vt:lpstr>COLLIERY SOIL</vt:lpstr>
      <vt:lpstr>WASTE GLASS</vt:lpstr>
      <vt:lpstr>RED MUD</vt:lpstr>
      <vt:lpstr>Slide 47</vt:lpstr>
      <vt:lpstr>Slide 48</vt:lpstr>
      <vt:lpstr>BURNT CLAY</vt:lpstr>
      <vt:lpstr>SAW DUST</vt:lpstr>
      <vt:lpstr>Slide 51</vt:lpstr>
      <vt:lpstr>Slide 52</vt:lpstr>
      <vt:lpstr>Slide 53</vt:lpstr>
      <vt:lpstr>ROLE OF WASTE MATERIALS AS AGGREGATES</vt:lpstr>
      <vt:lpstr>Slide 55</vt:lpstr>
      <vt:lpstr>Slide 56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engineering project</dc:title>
  <dc:creator>civil engineering project</dc:creator>
  <cp:lastModifiedBy>Brigade</cp:lastModifiedBy>
  <cp:revision>civil engineering project</cp:revision>
  <dcterms:created xsi:type="dcterms:W3CDTF">2011-07-01T16:18:16Z</dcterms:created>
  <dcterms:modified xsi:type="dcterms:W3CDTF">2011-08-04T08:14:26Z</dcterms:modified>
</cp:coreProperties>
</file>